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5.xml" ContentType="application/vnd.openxmlformats-officedocument.themeOverride+xml"/>
  <Override PartName="/ppt/notesSlides/notesSlide30.xml" ContentType="application/vnd.openxmlformats-officedocument.presentationml.notesSlide+xml"/>
  <Override PartName="/ppt/theme/themeOverride6.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2" r:id="rId3"/>
    <p:sldMasterId id="2147483653" r:id="rId4"/>
    <p:sldMasterId id="2147483654" r:id="rId5"/>
    <p:sldMasterId id="2147483662" r:id="rId6"/>
    <p:sldMasterId id="2147483663" r:id="rId7"/>
    <p:sldMasterId id="2147489103" r:id="rId8"/>
    <p:sldMasterId id="2147492610" r:id="rId9"/>
    <p:sldMasterId id="2147494852" r:id="rId10"/>
    <p:sldMasterId id="2147499364" r:id="rId11"/>
    <p:sldMasterId id="2147500940" r:id="rId12"/>
    <p:sldMasterId id="2147501004" r:id="rId13"/>
    <p:sldMasterId id="2147501017" r:id="rId14"/>
    <p:sldMasterId id="2147501030" r:id="rId15"/>
  </p:sldMasterIdLst>
  <p:notesMasterIdLst>
    <p:notesMasterId r:id="rId85"/>
  </p:notesMasterIdLst>
  <p:sldIdLst>
    <p:sldId id="645" r:id="rId16"/>
    <p:sldId id="763" r:id="rId17"/>
    <p:sldId id="764" r:id="rId18"/>
    <p:sldId id="765" r:id="rId19"/>
    <p:sldId id="682" r:id="rId20"/>
    <p:sldId id="687" r:id="rId21"/>
    <p:sldId id="676" r:id="rId22"/>
    <p:sldId id="681" r:id="rId23"/>
    <p:sldId id="685" r:id="rId24"/>
    <p:sldId id="684" r:id="rId25"/>
    <p:sldId id="528" r:id="rId26"/>
    <p:sldId id="690" r:id="rId27"/>
    <p:sldId id="724" r:id="rId28"/>
    <p:sldId id="629" r:id="rId29"/>
    <p:sldId id="272" r:id="rId30"/>
    <p:sldId id="277" r:id="rId31"/>
    <p:sldId id="725" r:id="rId32"/>
    <p:sldId id="720" r:id="rId33"/>
    <p:sldId id="660" r:id="rId34"/>
    <p:sldId id="649" r:id="rId35"/>
    <p:sldId id="652" r:id="rId36"/>
    <p:sldId id="654" r:id="rId37"/>
    <p:sldId id="692" r:id="rId38"/>
    <p:sldId id="683" r:id="rId39"/>
    <p:sldId id="737" r:id="rId40"/>
    <p:sldId id="686" r:id="rId41"/>
    <p:sldId id="634" r:id="rId42"/>
    <p:sldId id="700" r:id="rId43"/>
    <p:sldId id="699" r:id="rId44"/>
    <p:sldId id="698" r:id="rId45"/>
    <p:sldId id="637" r:id="rId46"/>
    <p:sldId id="635" r:id="rId47"/>
    <p:sldId id="694" r:id="rId48"/>
    <p:sldId id="726" r:id="rId49"/>
    <p:sldId id="723" r:id="rId50"/>
    <p:sldId id="761" r:id="rId51"/>
    <p:sldId id="762" r:id="rId52"/>
    <p:sldId id="753" r:id="rId53"/>
    <p:sldId id="756" r:id="rId54"/>
    <p:sldId id="752" r:id="rId55"/>
    <p:sldId id="754" r:id="rId56"/>
    <p:sldId id="755" r:id="rId57"/>
    <p:sldId id="729" r:id="rId58"/>
    <p:sldId id="750" r:id="rId59"/>
    <p:sldId id="751" r:id="rId60"/>
    <p:sldId id="744" r:id="rId61"/>
    <p:sldId id="738" r:id="rId62"/>
    <p:sldId id="748" r:id="rId63"/>
    <p:sldId id="701" r:id="rId64"/>
    <p:sldId id="740" r:id="rId65"/>
    <p:sldId id="741" r:id="rId66"/>
    <p:sldId id="742" r:id="rId67"/>
    <p:sldId id="743" r:id="rId68"/>
    <p:sldId id="745" r:id="rId69"/>
    <p:sldId id="746" r:id="rId70"/>
    <p:sldId id="697" r:id="rId71"/>
    <p:sldId id="766" r:id="rId72"/>
    <p:sldId id="767" r:id="rId73"/>
    <p:sldId id="696" r:id="rId74"/>
    <p:sldId id="768" r:id="rId75"/>
    <p:sldId id="705" r:id="rId76"/>
    <p:sldId id="773" r:id="rId77"/>
    <p:sldId id="769" r:id="rId78"/>
    <p:sldId id="770" r:id="rId79"/>
    <p:sldId id="771" r:id="rId80"/>
    <p:sldId id="772" r:id="rId81"/>
    <p:sldId id="695" r:id="rId82"/>
    <p:sldId id="774" r:id="rId83"/>
    <p:sldId id="775" r:id="rId84"/>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1" autoAdjust="0"/>
    <p:restoredTop sz="73042" autoAdjust="0"/>
  </p:normalViewPr>
  <p:slideViewPr>
    <p:cSldViewPr>
      <p:cViewPr varScale="1">
        <p:scale>
          <a:sx n="80" d="100"/>
          <a:sy n="80" d="100"/>
        </p:scale>
        <p:origin x="-208" y="-112"/>
      </p:cViewPr>
      <p:guideLst>
        <p:guide orient="horz" pos="2160"/>
        <p:guide pos="2880"/>
      </p:guideLst>
    </p:cSldViewPr>
  </p:slideViewPr>
  <p:outlineViewPr>
    <p:cViewPr varScale="1">
      <p:scale>
        <a:sx n="50" d="100"/>
        <a:sy n="50" d="100"/>
      </p:scale>
      <p:origin x="0" y="0"/>
    </p:cViewPr>
  </p:outlineViewPr>
  <p:notesTextViewPr>
    <p:cViewPr>
      <p:scale>
        <a:sx n="100" d="100"/>
        <a:sy n="100" d="100"/>
      </p:scale>
      <p:origin x="0" y="0"/>
    </p:cViewPr>
  </p:notesTextViewPr>
  <p:sorterViewPr>
    <p:cViewPr>
      <p:scale>
        <a:sx n="66" d="100"/>
        <a:sy n="66" d="100"/>
      </p:scale>
      <p:origin x="0" y="640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90" Type="http://schemas.openxmlformats.org/officeDocument/2006/relationships/tableStyles" Target="tableStyles.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notesMaster" Target="notesMasters/notesMaster1.xml"/><Relationship Id="rId86" Type="http://schemas.openxmlformats.org/officeDocument/2006/relationships/printerSettings" Target="printerSettings/printerSettings1.bin"/><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beforeitsnews.com/r2/?url=http://thecomingepiphany.com/" TargetMode="External"/><Relationship Id="rId4" Type="http://schemas.openxmlformats.org/officeDocument/2006/relationships/hyperlink" Target="http://beforeitsnews.com/The%20Blood%20Moon%20Tetrads.doc%23_ftn1" TargetMode="External"/><Relationship Id="rId5" Type="http://schemas.openxmlformats.org/officeDocument/2006/relationships/hyperlink" Target="http://beforeitsnews.com/The%20Blood%20Moon%20Tetrads.doc%23_ftn2" TargetMode="External"/><Relationship Id="rId6" Type="http://schemas.openxmlformats.org/officeDocument/2006/relationships/hyperlink" Target="http://beforeitsnews.com/r2/?url=http://eclipse.gsfc.nasa.gov/OH/OH2014.html" TargetMode="External"/><Relationship Id="rId7" Type="http://schemas.openxmlformats.org/officeDocument/2006/relationships/hyperlink" Target="http://beforeitsnews.com/r2/?url=http://www.accuweather.com/en/features/trend/total_lunar_eclipse_will_darke/25463492" TargetMode="External"/><Relationship Id="rId8" Type="http://schemas.openxmlformats.org/officeDocument/2006/relationships/hyperlink" Target="http://beforeitsnews.com/r2/?url=http://www.fivedoves.com/letters/may2008/danielm517.htm" TargetMode="External"/><Relationship Id="rId9" Type="http://schemas.openxmlformats.org/officeDocument/2006/relationships/hyperlink" Target="http://beforeitsnews.com/r2/?url=http://www.omegaletter.com/articles/articles.asp?ArticleID=6285" TargetMode="External"/><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FE68F391-567E-844E-B7D2-7059D081BF91}" type="slidenum">
              <a:rPr lang="en-US" sz="1200">
                <a:solidFill>
                  <a:srgbClr val="000000"/>
                </a:solidFill>
                <a:latin typeface="Calibri" charset="0"/>
              </a:rPr>
              <a:pPr eaLnBrk="1" hangingPunct="1"/>
              <a:t>11</a:t>
            </a:fld>
            <a:endParaRPr lang="en-US" sz="1200">
              <a:solidFill>
                <a:srgbClr val="000000"/>
              </a:solidFill>
              <a:latin typeface="Calibri" charset="0"/>
            </a:endParaRPr>
          </a:p>
        </p:txBody>
      </p:sp>
      <p:sp>
        <p:nvSpPr>
          <p:cNvPr id="663554"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pPr>
              <a:defRPr/>
            </a:pPr>
            <a:r>
              <a:rPr lang="en-US" sz="1200" kern="1200" dirty="0" smtClean="0">
                <a:solidFill>
                  <a:srgbClr val="000000"/>
                </a:solidFill>
                <a:effectLst/>
                <a:latin typeface="Times New Roman" pitchFamily="16" charset="0"/>
                <a:ea typeface="ＭＳ Ｐゴシック" charset="-128"/>
                <a:cs typeface="ＭＳ Ｐゴシック" charset="-128"/>
              </a:rPr>
              <a:t>Isaiah married a prophetess (8:3) and had two sons: Shear-</a:t>
            </a:r>
            <a:r>
              <a:rPr lang="en-US" sz="1200" kern="1200" dirty="0" err="1" smtClean="0">
                <a:solidFill>
                  <a:srgbClr val="000000"/>
                </a:solidFill>
                <a:effectLst/>
                <a:latin typeface="Times New Roman" pitchFamily="16" charset="0"/>
                <a:ea typeface="ＭＳ Ｐゴシック" charset="-128"/>
                <a:cs typeface="ＭＳ Ｐゴシック" charset="-128"/>
              </a:rPr>
              <a:t>Jashub</a:t>
            </a:r>
            <a:r>
              <a:rPr lang="en-US" sz="1200" kern="1200" dirty="0" smtClean="0">
                <a:solidFill>
                  <a:srgbClr val="000000"/>
                </a:solidFill>
                <a:effectLst/>
                <a:latin typeface="Times New Roman" pitchFamily="16" charset="0"/>
                <a:ea typeface="ＭＳ Ｐゴシック" charset="-128"/>
                <a:cs typeface="ＭＳ Ｐゴシック" charset="-128"/>
              </a:rPr>
              <a:t> (7:3) and </a:t>
            </a:r>
            <a:r>
              <a:rPr lang="en-US" sz="1200" kern="1200" dirty="0" err="1" smtClean="0">
                <a:solidFill>
                  <a:srgbClr val="000000"/>
                </a:solidFill>
                <a:effectLst/>
                <a:latin typeface="Times New Roman" pitchFamily="16" charset="0"/>
                <a:ea typeface="ＭＳ Ｐゴシック" charset="-128"/>
                <a:cs typeface="ＭＳ Ｐゴシック" charset="-128"/>
              </a:rPr>
              <a:t>Shalal</a:t>
            </a:r>
            <a:r>
              <a:rPr lang="en-US" sz="1200" kern="1200" dirty="0" smtClean="0">
                <a:solidFill>
                  <a:srgbClr val="000000"/>
                </a:solidFill>
                <a:effectLst/>
                <a:latin typeface="Times New Roman" pitchFamily="16" charset="0"/>
                <a:ea typeface="ＭＳ Ｐゴシック" charset="-128"/>
                <a:cs typeface="ＭＳ Ｐゴシック" charset="-128"/>
              </a:rPr>
              <a:t>-Hash-</a:t>
            </a:r>
            <a:r>
              <a:rPr lang="en-US" sz="1200" kern="1200" dirty="0" err="1" smtClean="0">
                <a:solidFill>
                  <a:srgbClr val="000000"/>
                </a:solidFill>
                <a:effectLst/>
                <a:latin typeface="Times New Roman" pitchFamily="16" charset="0"/>
                <a:ea typeface="ＭＳ Ｐゴシック" charset="-128"/>
                <a:cs typeface="ＭＳ Ｐゴシック" charset="-128"/>
              </a:rPr>
              <a:t>Baz</a:t>
            </a:r>
            <a:r>
              <a:rPr lang="en-US" sz="1200" kern="1200" dirty="0" smtClean="0">
                <a:solidFill>
                  <a:srgbClr val="000000"/>
                </a:solidFill>
                <a:effectLst/>
                <a:latin typeface="Times New Roman" pitchFamily="16" charset="0"/>
                <a:ea typeface="ＭＳ Ｐゴシック" charset="-128"/>
                <a:cs typeface="ＭＳ Ｐゴシック" charset="-128"/>
              </a:rPr>
              <a:t> (8:3).  Isaiah probably lived in Jerusalem as he had access to the royal court (7:3; 36:1–38:8; cf. 2 Kings 18:3–20:19; 2 Chron. 26:22).</a:t>
            </a:r>
            <a:r>
              <a:rPr lang="en-SG" dirty="0" smtClean="0">
                <a:effectLst/>
              </a:rPr>
              <a:t> </a:t>
            </a:r>
          </a:p>
          <a:p>
            <a:pPr>
              <a:defRPr/>
            </a:pPr>
            <a:endParaRPr lang="en-SG" dirty="0" smtClean="0">
              <a:effectLst/>
              <a:cs typeface="+mn-cs"/>
            </a:endParaRPr>
          </a:p>
          <a:p>
            <a:pPr>
              <a:defRPr/>
            </a:pPr>
            <a:r>
              <a:rPr lang="en-US" sz="1200" kern="1200" dirty="0" smtClean="0">
                <a:solidFill>
                  <a:srgbClr val="000000"/>
                </a:solidFill>
                <a:effectLst/>
                <a:latin typeface="Times New Roman" pitchFamily="16" charset="0"/>
                <a:ea typeface="ＭＳ Ｐゴシック" charset="-128"/>
                <a:cs typeface="ＭＳ Ｐゴシック" charset="-128"/>
              </a:rPr>
              <a:t>Tradition says he was a cousin of King </a:t>
            </a:r>
            <a:r>
              <a:rPr lang="en-US" sz="1200" kern="1200" dirty="0" err="1" smtClean="0">
                <a:solidFill>
                  <a:srgbClr val="000000"/>
                </a:solidFill>
                <a:effectLst/>
                <a:latin typeface="Times New Roman" pitchFamily="16" charset="0"/>
                <a:ea typeface="ＭＳ Ｐゴシック" charset="-128"/>
                <a:cs typeface="ＭＳ Ｐゴシック" charset="-128"/>
              </a:rPr>
              <a:t>Uzziah</a:t>
            </a:r>
            <a:r>
              <a:rPr lang="en-US" sz="1200" kern="1200" dirty="0" smtClean="0">
                <a:solidFill>
                  <a:srgbClr val="000000"/>
                </a:solidFill>
                <a:effectLst/>
                <a:latin typeface="Times New Roman" pitchFamily="16" charset="0"/>
                <a:ea typeface="ＭＳ Ｐゴシック" charset="-128"/>
                <a:cs typeface="ＭＳ Ｐゴシック" charset="-128"/>
              </a:rPr>
              <a:t> (Talmud Meg. 10b), but no firm evidence supports this (Martin, BKC, 1:1029).  The Assumption of Isaiah (cf. </a:t>
            </a:r>
            <a:r>
              <a:rPr lang="en-US" sz="1200" kern="1200" dirty="0" err="1" smtClean="0">
                <a:solidFill>
                  <a:srgbClr val="000000"/>
                </a:solidFill>
                <a:effectLst/>
                <a:latin typeface="Times New Roman" pitchFamily="16" charset="0"/>
                <a:ea typeface="ＭＳ Ｐゴシック" charset="-128"/>
                <a:cs typeface="ＭＳ Ｐゴシック" charset="-128"/>
              </a:rPr>
              <a:t>LaSor</a:t>
            </a:r>
            <a:r>
              <a:rPr lang="en-US" sz="1200" kern="1200" dirty="0" smtClean="0">
                <a:solidFill>
                  <a:srgbClr val="000000"/>
                </a:solidFill>
                <a:effectLst/>
                <a:latin typeface="Times New Roman" pitchFamily="16" charset="0"/>
                <a:ea typeface="ＭＳ Ｐゴシック" charset="-128"/>
                <a:cs typeface="ＭＳ Ｐゴシック" charset="-128"/>
              </a:rPr>
              <a:t>, 366) records that he was martyred in </a:t>
            </a:r>
            <a:r>
              <a:rPr lang="en-US" sz="1200" kern="1200" dirty="0" smtClean="0">
                <a:solidFill>
                  <a:srgbClr val="000000"/>
                </a:solidFill>
                <a:effectLst/>
                <a:latin typeface="Times New Roman" pitchFamily="16" charset="0"/>
                <a:ea typeface="ＭＳ Ｐゴシック" charset="-128"/>
                <a:cs typeface="ＭＳ Ｐゴシック" charset="-128"/>
              </a:rPr>
              <a:t>Manasseh</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s </a:t>
            </a:r>
            <a:r>
              <a:rPr lang="en-US" sz="1200" kern="1200" dirty="0" smtClean="0">
                <a:solidFill>
                  <a:srgbClr val="000000"/>
                </a:solidFill>
                <a:effectLst/>
                <a:latin typeface="Times New Roman" pitchFamily="16" charset="0"/>
                <a:ea typeface="ＭＳ Ｐゴシック" charset="-128"/>
                <a:cs typeface="ＭＳ Ｐゴシック" charset="-128"/>
              </a:rPr>
              <a:t>day by being sawn in two (cf. Heb. 11:37).</a:t>
            </a:r>
            <a:r>
              <a:rPr lang="en-SG" dirty="0" smtClean="0">
                <a:effectLst/>
              </a:rPr>
              <a:t> </a:t>
            </a:r>
            <a:endParaRPr lang="en-US" dirty="0"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9F3F624-1E70-8C48-B775-996A3BC9E6EA}" type="slidenum">
              <a:rPr lang="en-US" sz="1200">
                <a:solidFill>
                  <a:srgbClr val="000000"/>
                </a:solidFill>
                <a:latin typeface="Times New Roman" charset="0"/>
              </a:rPr>
              <a:pPr eaLnBrk="1" hangingPunct="1"/>
              <a:t>14</a:t>
            </a:fld>
            <a:endParaRPr lang="en-US" sz="1200">
              <a:solidFill>
                <a:srgbClr val="000000"/>
              </a:solidFill>
              <a:latin typeface="Times New Roman" charset="0"/>
            </a:endParaRPr>
          </a:p>
        </p:txBody>
      </p:sp>
      <p:sp>
        <p:nvSpPr>
          <p:cNvPr id="615426" name="Rectangle 2"/>
          <p:cNvSpPr>
            <a:spLocks noGrp="1" noRot="1" noChangeAspect="1" noChangeArrowheads="1" noTextEdit="1"/>
          </p:cNvSpPr>
          <p:nvPr>
            <p:ph type="sldImg"/>
          </p:nvPr>
        </p:nvSpPr>
        <p:spPr>
          <a:ln/>
        </p:spPr>
      </p:sp>
      <p:sp>
        <p:nvSpPr>
          <p:cNvPr id="615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15</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eaLnBrk="1" hangingPunct="1">
                <a:buClr>
                  <a:srgbClr val="000000"/>
                </a:buClr>
                <a:buSzPct val="100000"/>
                <a:buFont typeface="Calibri" charset="0"/>
                <a:buNone/>
              </a:pPr>
              <a:t>15</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8130" name="Rectangle 3"/>
          <p:cNvSpPr>
            <a:spLocks noGrp="1" noChangeArrowheads="1"/>
          </p:cNvSpPr>
          <p:nvPr>
            <p:ph type="dt"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88131"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26992EE9-6613-AB4E-9EAE-21F737ACD9FE}" type="slidenum">
              <a:rPr lang="en-GB" sz="1200">
                <a:solidFill>
                  <a:srgbClr val="000000"/>
                </a:solidFill>
                <a:latin typeface="Calibri" charset="0"/>
              </a:rPr>
              <a:pPr eaLnBrk="1" hangingPunct="1"/>
              <a:t>16</a:t>
            </a:fld>
            <a:endParaRPr lang="en-GB" sz="1200">
              <a:solidFill>
                <a:srgbClr val="000000"/>
              </a:solidFill>
              <a:latin typeface="Calibri" charset="0"/>
            </a:endParaRPr>
          </a:p>
        </p:txBody>
      </p:sp>
      <p:sp>
        <p:nvSpPr>
          <p:cNvPr id="68813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eaLnBrk="1" hangingPunct="1">
              <a:buClr>
                <a:srgbClr val="000000"/>
              </a:buClr>
              <a:buSzPct val="100000"/>
              <a:buFont typeface="Calibri" charset="0"/>
              <a:buNone/>
            </a:pPr>
            <a:fld id="{36E5D597-1693-BE42-ABD6-690D25FBEBC3}" type="slidenum">
              <a:rPr lang="en-GB" sz="1200">
                <a:solidFill>
                  <a:srgbClr val="000000"/>
                </a:solidFill>
                <a:latin typeface="Calibri" charset="0"/>
              </a:rPr>
              <a:pPr algn="r" eaLnBrk="1" hangingPunct="1">
                <a:buClr>
                  <a:srgbClr val="000000"/>
                </a:buClr>
                <a:buSzPct val="100000"/>
                <a:buFont typeface="Calibri" charset="0"/>
                <a:buNone/>
              </a:pPr>
              <a:t>16</a:t>
            </a:fld>
            <a:endParaRPr lang="en-GB" sz="1200">
              <a:solidFill>
                <a:srgbClr val="000000"/>
              </a:solidFill>
              <a:latin typeface="Calibri" charset="0"/>
            </a:endParaRPr>
          </a:p>
        </p:txBody>
      </p:sp>
      <p:sp>
        <p:nvSpPr>
          <p:cNvPr id="68813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p>
        </p:txBody>
      </p:sp>
      <p:sp>
        <p:nvSpPr>
          <p:cNvPr id="68813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In contrast to </a:t>
            </a:r>
            <a:r>
              <a:rPr lang="en-US" dirty="0" smtClean="0"/>
              <a:t>those who say the world will continually get worse until it cools</a:t>
            </a:r>
            <a:r>
              <a:rPr lang="en-US" baseline="0" dirty="0" smtClean="0"/>
              <a:t> off into oblivion</a:t>
            </a:r>
            <a:r>
              <a:rPr lang="en-US" dirty="0" smtClean="0"/>
              <a:t>, </a:t>
            </a:r>
            <a:r>
              <a:rPr lang="en-US" dirty="0" smtClean="0"/>
              <a:t>God says that he</a:t>
            </a:r>
            <a:r>
              <a:rPr lang="en-US" baseline="0" dirty="0" smtClean="0"/>
              <a:t> will judge the world, but then renew it—or restore it.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52322" name="Rectangle 14"/>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A4612C9-1958-8845-A69F-0051CF8D4D51}" type="slidenum">
              <a:rPr lang="en-GB" sz="1200">
                <a:solidFill>
                  <a:srgbClr val="000000"/>
                </a:solidFill>
                <a:latin typeface="Calibri" charset="0"/>
              </a:rPr>
              <a:pPr eaLnBrk="1" hangingPunct="1"/>
              <a:t>23</a:t>
            </a:fld>
            <a:endParaRPr lang="en-GB" sz="1200">
              <a:solidFill>
                <a:srgbClr val="000000"/>
              </a:solidFill>
              <a:latin typeface="Calibri" charset="0"/>
            </a:endParaRPr>
          </a:p>
        </p:txBody>
      </p:sp>
      <p:sp>
        <p:nvSpPr>
          <p:cNvPr id="952323" name="Text Box 1"/>
          <p:cNvSpPr txBox="1">
            <a:spLocks noChangeArrowheads="1"/>
          </p:cNvSpPr>
          <p:nvPr/>
        </p:nvSpPr>
        <p:spPr bwMode="auto">
          <a:xfrm>
            <a:off x="3881438" y="8685213"/>
            <a:ext cx="29686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nchor="b"/>
          <a:lstStyle>
            <a:lvl1pPr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2pPr>
            <a:lvl3pPr marL="11430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3pPr>
            <a:lvl4pPr marL="16002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4pPr>
            <a:lvl5pPr marL="2057400" indent="-228600" eaLnBrk="0" hangingPunct="0">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defRPr sz="2400">
                <a:solidFill>
                  <a:schemeClr val="bg1"/>
                </a:solidFill>
                <a:latin typeface="Arial" charset="0"/>
                <a:ea typeface="ＭＳ Ｐゴシック" charset="0"/>
              </a:defRPr>
            </a:lvl9pPr>
          </a:lstStyle>
          <a:p>
            <a:pPr algn="r" eaLnBrk="1" hangingPunct="1">
              <a:lnSpc>
                <a:spcPct val="95000"/>
              </a:lnSpc>
              <a:buClr>
                <a:srgbClr val="FFFFFF"/>
              </a:buClr>
              <a:buSzPct val="100000"/>
              <a:buFont typeface="Arial" charset="0"/>
              <a:buNone/>
            </a:pPr>
            <a:fld id="{9B6CAB3E-2C38-6940-8B3D-4F05015B961B}" type="slidenum">
              <a:rPr lang="en-GB" sz="1200">
                <a:solidFill>
                  <a:srgbClr val="000000"/>
                </a:solidFill>
                <a:latin typeface="Times New Roman" charset="0"/>
              </a:rPr>
              <a:pPr algn="r" eaLnBrk="1" hangingPunct="1">
                <a:lnSpc>
                  <a:spcPct val="95000"/>
                </a:lnSpc>
                <a:buClr>
                  <a:srgbClr val="FFFFFF"/>
                </a:buClr>
                <a:buSzPct val="100000"/>
                <a:buFont typeface="Arial" charset="0"/>
                <a:buNone/>
              </a:pPr>
              <a:t>23</a:t>
            </a:fld>
            <a:endParaRPr lang="en-GB" sz="1200">
              <a:solidFill>
                <a:srgbClr val="000000"/>
              </a:solidFill>
              <a:latin typeface="Times New Roman" charset="0"/>
            </a:endParaRPr>
          </a:p>
        </p:txBody>
      </p:sp>
      <p:sp>
        <p:nvSpPr>
          <p:cNvPr id="952324" name="Text Box 2"/>
          <p:cNvSpPr txBox="1">
            <a:spLocks noChangeArrowheads="1"/>
          </p:cNvSpPr>
          <p:nvPr/>
        </p:nvSpPr>
        <p:spPr bwMode="auto">
          <a:xfrm>
            <a:off x="1004888" y="695325"/>
            <a:ext cx="4838700" cy="3421063"/>
          </a:xfrm>
          <a:prstGeom prst="rect">
            <a:avLst/>
          </a:prstGeom>
          <a:solidFill>
            <a:srgbClr val="FFFFFF"/>
          </a:solidFill>
          <a:ln w="9525">
            <a:solidFill>
              <a:srgbClr val="000000"/>
            </a:solidFill>
            <a:miter lim="800000"/>
            <a:headEnd/>
            <a:tailEnd/>
          </a:ln>
        </p:spPr>
        <p:txBody>
          <a:bodyPr wrap="none" lIns="80165" tIns="40083" rIns="80165" bIns="40083"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pPr>
            <a:endParaRPr lang="en-US">
              <a:solidFill>
                <a:srgbClr val="FFFFFF"/>
              </a:solidFill>
            </a:endParaRPr>
          </a:p>
        </p:txBody>
      </p:sp>
      <p:sp>
        <p:nvSpPr>
          <p:cNvPr id="952325" name="Rectangle 3"/>
          <p:cNvSpPr>
            <a:spLocks noGrp="1" noChangeArrowheads="1"/>
          </p:cNvSpPr>
          <p:nvPr>
            <p:ph type="body"/>
          </p:nvPr>
        </p:nvSpPr>
        <p:spPr>
          <a:xfrm>
            <a:off x="685800" y="4343400"/>
            <a:ext cx="5475288" cy="4103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r>
              <a:rPr lang="en-US" dirty="0" smtClean="0">
                <a:latin typeface="Times New Roman" charset="0"/>
                <a:ea typeface="ＭＳ Ｐゴシック" charset="0"/>
                <a:cs typeface="ＭＳ Ｐゴシック" charset="0"/>
              </a:rPr>
              <a:t>Isaiah</a:t>
            </a:r>
            <a:r>
              <a:rPr lang="en-US" baseline="0" dirty="0" smtClean="0">
                <a:latin typeface="Times New Roman" charset="0"/>
                <a:ea typeface="ＭＳ Ｐゴシック" charset="0"/>
                <a:cs typeface="ＭＳ Ｐゴシック" charset="0"/>
              </a:rPr>
              <a:t> lifts our eyes from the mundane things of this life into the future.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Israel started a relationship with God 800 years before but could no longer identify him.</a:t>
            </a:r>
            <a:r>
              <a:rPr lang="en-SG" dirty="0" smtClean="0">
                <a:effectLst/>
              </a:rPr>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As in a court of law</a:t>
            </a:r>
            <a:r>
              <a:rPr lang="en-US" baseline="0" dirty="0" smtClean="0"/>
              <a:t> when the judge enters and the charge is read, let us all stand!</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27</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smtClean="0">
                <a:cs typeface="+mn-cs"/>
              </a:rPr>
              <a:t>The Universe</a:t>
            </a:r>
            <a:r>
              <a:rPr lang="en-US" baseline="0" dirty="0" smtClean="0">
                <a:cs typeface="+mn-cs"/>
              </a:rPr>
              <a:t> is called as witnesses to God’s accusation as the presiding Judge.</a:t>
            </a:r>
            <a:endParaRPr lang="en-US" dirty="0" smtClean="0">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28</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A3FBF7B-F2C1-C44B-8232-747C0ED3C234}" type="slidenum">
              <a:rPr lang="en-US" sz="1200">
                <a:solidFill>
                  <a:srgbClr val="000000"/>
                </a:solidFill>
                <a:latin typeface="Arial" charset="0"/>
              </a:rPr>
              <a:pPr/>
              <a:t>30</a:t>
            </a:fld>
            <a:endParaRPr lang="en-US" sz="1200">
              <a:solidFill>
                <a:srgbClr val="000000"/>
              </a:solidFill>
              <a:latin typeface="Arial"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31</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sz="1200" kern="1200" dirty="0" smtClean="0">
                <a:solidFill>
                  <a:srgbClr val="000000"/>
                </a:solidFill>
                <a:effectLst/>
                <a:latin typeface="Times New Roman" pitchFamily="16" charset="0"/>
                <a:ea typeface="ＭＳ Ｐゴシック" charset="-128"/>
                <a:cs typeface="ＭＳ Ｐゴシック" charset="-128"/>
              </a:rPr>
              <a:t>God says his sons have no idea who he is!</a:t>
            </a:r>
            <a:r>
              <a:rPr lang="en-SG" dirty="0" smtClean="0">
                <a:effectLst/>
              </a:rPr>
              <a:t> </a:t>
            </a:r>
            <a:endParaRPr lang="en-US" dirty="0"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32</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sz="1200" kern="1200" dirty="0" smtClean="0">
                <a:solidFill>
                  <a:srgbClr val="000000"/>
                </a:solidFill>
                <a:effectLst/>
                <a:latin typeface="Times New Roman" pitchFamily="16" charset="0"/>
                <a:ea typeface="ＭＳ Ｐゴシック" charset="-128"/>
                <a:cs typeface="ＭＳ Ｐゴシック" charset="-128"/>
              </a:rPr>
              <a:t>Even animals know their master cares for them (1:3a).</a:t>
            </a:r>
            <a:r>
              <a:rPr lang="en-SG" dirty="0" smtClean="0">
                <a:effectLst/>
              </a:rPr>
              <a:t> </a:t>
            </a:r>
          </a:p>
          <a:p>
            <a:pPr>
              <a:defRPr/>
            </a:pPr>
            <a:r>
              <a:rPr lang="en-US" sz="1200" kern="1200" dirty="0" smtClean="0">
                <a:solidFill>
                  <a:srgbClr val="000000"/>
                </a:solidFill>
                <a:effectLst/>
                <a:latin typeface="Times New Roman" pitchFamily="16" charset="0"/>
                <a:ea typeface="ＭＳ Ｐゴシック" charset="-128"/>
                <a:cs typeface="ＭＳ Ｐゴシック" charset="-128"/>
              </a:rPr>
              <a:t>However, Israel didn’t know God (1:3b).</a:t>
            </a:r>
            <a:r>
              <a:rPr lang="en-SG" dirty="0" smtClean="0">
                <a:effectLst/>
              </a:rPr>
              <a:t> </a:t>
            </a:r>
            <a:endParaRPr lang="en-US" dirty="0" smtClean="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So God made the charge that Judah—and we—</a:t>
            </a:r>
            <a:r>
              <a:rPr lang="en-US" sz="1200" kern="1200" dirty="0" smtClean="0">
                <a:solidFill>
                  <a:srgbClr val="000000"/>
                </a:solidFill>
                <a:effectLst/>
                <a:latin typeface="Times New Roman" pitchFamily="16" charset="0"/>
                <a:ea typeface="ＭＳ Ｐゴシック" charset="-128"/>
                <a:cs typeface="ＭＳ Ｐゴシック" charset="-128"/>
              </a:rPr>
              <a:t>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a:t>
            </a:r>
            <a:r>
              <a:rPr lang="en-US" sz="1200" kern="1200" dirty="0" smtClean="0">
                <a:solidFill>
                  <a:srgbClr val="000000"/>
                </a:solidFill>
                <a:effectLst/>
                <a:latin typeface="Times New Roman" pitchFamily="16" charset="0"/>
                <a:ea typeface="ＭＳ Ｐゴシック" charset="-128"/>
                <a:cs typeface="ＭＳ Ｐゴシック" charset="-128"/>
              </a:rPr>
              <a:t>know him.  But is it true?  What evidence can God as prosecuting attorney</a:t>
            </a:r>
            <a:r>
              <a:rPr lang="en-SG" dirty="0" smtClean="0">
                <a:effectLst/>
              </a:rPr>
              <a:t> </a:t>
            </a:r>
            <a:r>
              <a:rPr lang="en-US" sz="1200" kern="1200" dirty="0" smtClean="0">
                <a:solidFill>
                  <a:srgbClr val="000000"/>
                </a:solidFill>
                <a:effectLst/>
                <a:latin typeface="Times New Roman" pitchFamily="16" charset="0"/>
                <a:ea typeface="ＭＳ Ｐゴシック" charset="-128"/>
                <a:cs typeface="ＭＳ Ｐゴシック" charset="-128"/>
              </a:rPr>
              <a:t>offer?  Verses 5-15 give…</a:t>
            </a:r>
            <a:r>
              <a:rPr lang="en-SG" dirty="0" smtClean="0">
                <a:effectLst/>
              </a:rPr>
              <a:t> </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Exhibits A and B prove us blameworthy of prioritizing rites over inequalities</a:t>
            </a:r>
            <a:r>
              <a:rPr lang="en-SG" sz="1200" kern="1200" dirty="0" smtClean="0">
                <a:solidFill>
                  <a:srgbClr val="000000"/>
                </a:solidFill>
                <a:effectLst/>
                <a:latin typeface="Times New Roman" pitchFamily="16" charset="0"/>
                <a:ea typeface="ＭＳ Ｐゴシック" charset="-128"/>
                <a:cs typeface="ＭＳ Ｐゴシック" charset="-128"/>
              </a:rPr>
              <a:t>.</a:t>
            </a:r>
          </a:p>
          <a:p>
            <a:r>
              <a:rPr lang="en-SG" sz="1200" kern="1200" dirty="0" smtClean="0">
                <a:solidFill>
                  <a:srgbClr val="000000"/>
                </a:solidFill>
                <a:effectLst/>
                <a:latin typeface="Times New Roman" pitchFamily="16" charset="0"/>
                <a:ea typeface="ＭＳ Ｐゴシック" charset="-128"/>
                <a:cs typeface="ＭＳ Ｐゴシック" charset="-128"/>
              </a:rPr>
              <a:t>Here God is not only the Judge,</a:t>
            </a:r>
            <a:r>
              <a:rPr lang="en-SG" sz="1200" kern="1200" baseline="0" dirty="0" smtClean="0">
                <a:solidFill>
                  <a:srgbClr val="000000"/>
                </a:solidFill>
                <a:effectLst/>
                <a:latin typeface="Times New Roman" pitchFamily="16" charset="0"/>
                <a:ea typeface="ＭＳ Ｐゴシック" charset="-128"/>
                <a:cs typeface="ＭＳ Ｐゴシック" charset="-128"/>
              </a:rPr>
              <a:t> but he is the Prosecuting Attorney!</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Judah was like a guilty victim where further beating </a:t>
            </a:r>
            <a:r>
              <a:rPr lang="en-US" dirty="0" smtClean="0"/>
              <a:t>won</a:t>
            </a:r>
            <a:r>
              <a:rPr lang="fr-FR" dirty="0" smtClean="0"/>
              <a:t>'</a:t>
            </a:r>
            <a:r>
              <a:rPr lang="en-US" dirty="0" smtClean="0"/>
              <a:t>t </a:t>
            </a:r>
            <a:r>
              <a:rPr lang="en-US" dirty="0" smtClean="0"/>
              <a:t>do any good (1:5-6).</a:t>
            </a:r>
          </a:p>
          <a:p>
            <a:r>
              <a:rPr lang="en-US" dirty="0" smtClean="0"/>
              <a:t>God seeks to use discipline and difficulty to teach us his ways—practices that are actually in our own best interest.</a:t>
            </a:r>
          </a:p>
          <a:p>
            <a:r>
              <a:rPr lang="en-US" dirty="0" smtClean="0"/>
              <a:t>However, at some point, even further punishment will not turn the unrepentant around.</a:t>
            </a:r>
          </a:p>
          <a:p>
            <a:r>
              <a:rPr lang="en-US" dirty="0" smtClean="0"/>
              <a:t>God</a:t>
            </a:r>
            <a:r>
              <a:rPr lang="fr-FR" dirty="0" smtClean="0"/>
              <a:t>'</a:t>
            </a:r>
            <a:r>
              <a:rPr lang="en-US" dirty="0" smtClean="0"/>
              <a:t>s </a:t>
            </a:r>
            <a:r>
              <a:rPr lang="en-US" dirty="0" smtClean="0"/>
              <a:t>punishment by Assyria ravaged </a:t>
            </a:r>
            <a:r>
              <a:rPr lang="en-US" dirty="0" smtClean="0"/>
              <a:t>Judah</a:t>
            </a:r>
            <a:r>
              <a:rPr lang="fr-FR" dirty="0" smtClean="0"/>
              <a:t>'</a:t>
            </a:r>
            <a:r>
              <a:rPr lang="en-US" dirty="0" smtClean="0"/>
              <a:t>s </a:t>
            </a:r>
            <a:r>
              <a:rPr lang="en-US" dirty="0" smtClean="0"/>
              <a:t>cities but still left a remnant (1:7-9).</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Judah</a:t>
            </a:r>
            <a:r>
              <a:rPr lang="fr-FR" dirty="0" smtClean="0"/>
              <a:t>'</a:t>
            </a:r>
            <a:r>
              <a:rPr lang="en-US" dirty="0" smtClean="0"/>
              <a:t>s </a:t>
            </a:r>
            <a:r>
              <a:rPr lang="en-US" dirty="0" smtClean="0"/>
              <a:t>leaders were no better than the immoral rulers of Sodom and Gomorrah (1:10).</a:t>
            </a:r>
          </a:p>
          <a:p>
            <a:r>
              <a:rPr lang="en-US" dirty="0" smtClean="0"/>
              <a:t>God despised bloody hands giving sacrifices, offerings, monthly and annual festivals, and prayers (1:11-15).</a:t>
            </a: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http://</a:t>
            </a:r>
            <a:r>
              <a:rPr lang="en-US" dirty="0" err="1" smtClean="0"/>
              <a:t>richardwaynegarganta.com</a:t>
            </a:r>
            <a:r>
              <a:rPr lang="en-US" dirty="0" smtClean="0"/>
              <a:t>/Feasts%20and%20Sacrifices.htm</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b="1" dirty="0" smtClean="0">
                <a:solidFill>
                  <a:schemeClr val="tx1"/>
                </a:solidFill>
              </a:rPr>
              <a:t>The Blood Moons; How Do You Spell WAR?</a:t>
            </a:r>
          </a:p>
          <a:p>
            <a:r>
              <a:rPr lang="en-US" dirty="0" smtClean="0">
                <a:solidFill>
                  <a:schemeClr val="tx1"/>
                </a:solidFill>
              </a:rPr>
              <a:t>Monday, April 14, 2014 6:43</a:t>
            </a:r>
          </a:p>
          <a:p>
            <a:r>
              <a:rPr lang="en-US" dirty="0" smtClean="0">
                <a:solidFill>
                  <a:schemeClr val="tx1"/>
                </a:solidFill>
              </a:rPr>
              <a:t>http://</a:t>
            </a:r>
            <a:r>
              <a:rPr lang="en-US" dirty="0" err="1" smtClean="0">
                <a:solidFill>
                  <a:schemeClr val="tx1"/>
                </a:solidFill>
              </a:rPr>
              <a:t>beforeitsnews.com</a:t>
            </a:r>
            <a:r>
              <a:rPr lang="en-US" dirty="0" smtClean="0">
                <a:solidFill>
                  <a:schemeClr val="tx1"/>
                </a:solidFill>
              </a:rPr>
              <a:t>/prophecy/2014/04/what-the-blood-moons-really-mean-2460362.html</a:t>
            </a:r>
          </a:p>
          <a:p>
            <a:r>
              <a:rPr lang="en-US" dirty="0" smtClean="0">
                <a:solidFill>
                  <a:schemeClr val="tx1"/>
                </a:solidFill>
              </a:rPr>
              <a:t>Accessed on 27 Sep 2015</a:t>
            </a:r>
          </a:p>
          <a:p>
            <a:endParaRPr lang="en-US" dirty="0" smtClean="0">
              <a:solidFill>
                <a:schemeClr val="tx1"/>
              </a:solidFill>
            </a:endParaRPr>
          </a:p>
          <a:p>
            <a:r>
              <a:rPr lang="en-US" dirty="0" smtClean="0">
                <a:solidFill>
                  <a:schemeClr val="tx1"/>
                </a:solidFill>
              </a:rPr>
              <a:t>There has been a lot of chatter about the upcoming tetrad of eclipses occurring on Jewish feast days and what they mean in relation to end times Bible prophecy. The reason for the interest is that in the past, during tetrad periods that occurred on feast days, monumental prophetic events occurred in regards to Israel. Thus logic dictates to ask the question; if monumental things occurred in the past during these feast tetrad periods, will they occur in this tetrad period?</a:t>
            </a:r>
            <a:br>
              <a:rPr lang="en-US" dirty="0" smtClean="0">
                <a:solidFill>
                  <a:schemeClr val="tx1"/>
                </a:solidFill>
              </a:rPr>
            </a:br>
            <a:r>
              <a:rPr lang="en-US" dirty="0" smtClean="0">
                <a:solidFill>
                  <a:schemeClr val="tx1"/>
                </a:solidFill>
              </a:rPr>
              <a:t> </a:t>
            </a:r>
          </a:p>
          <a:p>
            <a:r>
              <a:rPr lang="en-US" dirty="0" smtClean="0">
                <a:solidFill>
                  <a:schemeClr val="tx1"/>
                </a:solidFill>
              </a:rPr>
              <a:t>To provide you with a more detailed account of the tetrad data here is an excerpt from </a:t>
            </a:r>
            <a:r>
              <a:rPr lang="en-US" dirty="0" smtClean="0">
                <a:solidFill>
                  <a:schemeClr val="tx1"/>
                </a:solidFill>
                <a:hlinkClick r:id="rId3"/>
              </a:rPr>
              <a:t>The Coming Epiphany</a:t>
            </a:r>
            <a:r>
              <a:rPr lang="en-US" dirty="0" smtClean="0">
                <a:solidFill>
                  <a:schemeClr val="tx1"/>
                </a:solidFill>
              </a:rPr>
              <a:t>, after which I will discuss the implications in light of current world events.</a:t>
            </a:r>
          </a:p>
          <a:p>
            <a:r>
              <a:rPr lang="en-US" dirty="0" smtClean="0">
                <a:solidFill>
                  <a:schemeClr val="tx1"/>
                </a:solidFill>
              </a:rPr>
              <a:t> </a:t>
            </a:r>
          </a:p>
          <a:p>
            <a:r>
              <a:rPr lang="en-US" dirty="0" smtClean="0">
                <a:solidFill>
                  <a:schemeClr val="tx1"/>
                </a:solidFill>
              </a:rPr>
              <a:t>From The Coming Epiphany; Chapter 11</a:t>
            </a:r>
          </a:p>
          <a:p>
            <a:r>
              <a:rPr lang="en-US" dirty="0" smtClean="0">
                <a:solidFill>
                  <a:schemeClr val="tx1"/>
                </a:solidFill>
              </a:rPr>
              <a:t> </a:t>
            </a:r>
          </a:p>
          <a:p>
            <a:r>
              <a:rPr lang="en-US" dirty="0" smtClean="0">
                <a:solidFill>
                  <a:schemeClr val="tx1"/>
                </a:solidFill>
              </a:rPr>
              <a:t> </a:t>
            </a:r>
          </a:p>
          <a:p>
            <a:r>
              <a:rPr lang="en-US" b="1" i="1" dirty="0" smtClean="0">
                <a:solidFill>
                  <a:schemeClr val="tx1"/>
                </a:solidFill>
              </a:rPr>
              <a:t>2014/2015 Lunar and Solar Eclipses</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In 2014 and 2015 there will be 4 blood moon total lunar eclipses all falling on feast days.  </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1. Passover, April 15, 2014</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2. Tabernacles October 8, 2014</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dirty="0" smtClean="0">
                <a:solidFill>
                  <a:schemeClr val="tx1"/>
                </a:solidFill>
              </a:rPr>
              <a:t>3. P</a:t>
            </a:r>
            <a:r>
              <a:rPr lang="en-US" i="1" dirty="0" smtClean="0">
                <a:solidFill>
                  <a:schemeClr val="tx1"/>
                </a:solidFill>
              </a:rPr>
              <a:t>assover, April 4, 2015</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dirty="0" smtClean="0">
                <a:solidFill>
                  <a:schemeClr val="tx1"/>
                </a:solidFill>
              </a:rPr>
              <a:t>4.</a:t>
            </a:r>
            <a:r>
              <a:rPr lang="en-US" i="1" dirty="0" smtClean="0">
                <a:solidFill>
                  <a:schemeClr val="tx1"/>
                </a:solidFill>
              </a:rPr>
              <a:t>Tabernacles, September 28, 2015</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What is significant about this?  A tetrad of lunar eclipses on feast days has only occurred two times in the last 500 years; 1949/50, and 1967/68. During each of those tetrads of total eclipses Israel was at war.  </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Though Israel was declared an independent state sixty years ago in 1948, the war with its neighbors began after its first day and lasted for a year. Therefore, the first lunar eclipse of 1949 occurred during this war for the establishment of Israel. The next tetrad began on Passover 1967, which was just six weeks before the Six-Day-War. Therefore, these two significant wars of Israel were covered by each tetrad period.</a:t>
            </a:r>
            <a:r>
              <a:rPr lang="en-US" b="1" i="1" baseline="30000" dirty="0" smtClean="0">
                <a:solidFill>
                  <a:schemeClr val="tx1"/>
                </a:solidFill>
                <a:hlinkClick r:id="rId4"/>
              </a:rPr>
              <a:t>[1]</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The time before those tetrads of eclipses on feast days was in 1493/4. In 1492 the Jews were kicked out of Spain. Another interesting fact is that all of these tetrads occurred in Hebrew </a:t>
            </a:r>
            <a:r>
              <a:rPr lang="en-US" i="1" dirty="0" smtClean="0">
                <a:solidFill>
                  <a:schemeClr val="tx1"/>
                </a:solidFill>
              </a:rPr>
              <a:t>"pregnant years" </a:t>
            </a:r>
            <a:r>
              <a:rPr lang="en-US" i="1" dirty="0" smtClean="0">
                <a:solidFill>
                  <a:schemeClr val="tx1"/>
                </a:solidFill>
              </a:rPr>
              <a:t>or years with 13 months. These facts lead us to wonder if the upcoming tetrad is a sign from God that something significant will occur in 2014/15 in regards to Israel? Will they be involved in another major war at that time, possibly even the end times war with the antichrist, when Israel is surrounded by armies and has to flee into the wilderness?</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And when ye shall see Jerusalem compassed with armies, then know that the desolation thereof is nigh. Then let them which are in Judaea flee to the mountains; and let them which are in the midst of it depart out; and let not them that are in the countries enter </a:t>
            </a:r>
            <a:r>
              <a:rPr lang="en-US" i="1" dirty="0" err="1" smtClean="0">
                <a:solidFill>
                  <a:schemeClr val="tx1"/>
                </a:solidFill>
              </a:rPr>
              <a:t>thereinto</a:t>
            </a:r>
            <a:r>
              <a:rPr lang="en-US" i="1" dirty="0" smtClean="0">
                <a:solidFill>
                  <a:schemeClr val="tx1"/>
                </a:solidFill>
              </a:rPr>
              <a:t>. (Luke 21:20-21)</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This is something to ponder and watch for. There is something else involving eclipses that is of significance around this time. There are two solar eclipses that align on significant dates.</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1. </a:t>
            </a:r>
            <a:r>
              <a:rPr lang="en-US" i="1" dirty="0" smtClean="0">
                <a:solidFill>
                  <a:schemeClr val="tx1"/>
                </a:solidFill>
              </a:rPr>
              <a:t>Adar 29/Nisan 1 (Beginning of the religious calendar): March 20-21, 2015 Total eclipse</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2. </a:t>
            </a:r>
            <a:r>
              <a:rPr lang="en-US" i="1" dirty="0" smtClean="0">
                <a:solidFill>
                  <a:schemeClr val="tx1"/>
                </a:solidFill>
              </a:rPr>
              <a:t>Rosh Hashanah: September 14, 2015 | September 13, 2015 Partial eclipse</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You have the religious year beginning with the total solar eclipse, two weeks later a total lunar eclipse on Passover, and then the civil year beginning with the solar eclipse followed two weeks later by another total blood red moon on the Feast of Succoth all in 2015.</a:t>
            </a:r>
            <a:r>
              <a:rPr lang="en-US" b="1" i="1" baseline="30000" dirty="0" smtClean="0">
                <a:solidFill>
                  <a:schemeClr val="tx1"/>
                </a:solidFill>
                <a:hlinkClick r:id="rId5"/>
              </a:rPr>
              <a:t>[2]</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i="1" dirty="0" smtClean="0">
                <a:solidFill>
                  <a:schemeClr val="tx1"/>
                </a:solidFill>
              </a:rPr>
              <a:t>Again, what do all these celestial occurrences mean? Are they signs for us from God that this will be the time when Jews and Christians will be persecuted? Are these eclipses related in some way to the rapture? We will have to wait and see, but if the time of the first lunar eclipse on Passover April 15, 2014 is near the time when Israel is to be at war with the antichrist, that would imply April 2014 to be near the midpoint of the 70</a:t>
            </a:r>
            <a:r>
              <a:rPr lang="en-US" i="1" baseline="30000" dirty="0" smtClean="0">
                <a:solidFill>
                  <a:schemeClr val="tx1"/>
                </a:solidFill>
              </a:rPr>
              <a:t>th</a:t>
            </a:r>
            <a:r>
              <a:rPr lang="en-US" i="1" dirty="0" smtClean="0">
                <a:solidFill>
                  <a:schemeClr val="tx1"/>
                </a:solidFill>
              </a:rPr>
              <a:t> Week, which would further imply a 2017 Second Coming.</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dirty="0" smtClean="0">
                <a:solidFill>
                  <a:schemeClr val="tx1"/>
                </a:solidFill>
              </a:rPr>
              <a:t>What does all this tetrad data mean in light of current events? I perceive that the world is on the cusp of several major events occurring, such as a conquering world power taking over the world, WW3, the worldwide financial collapse, and a worldwide pandemic—Seals 1-4. These things have been looming for years, will they be unleashed during this tetrad period? That remains to be seen, but based on what happened during the last two tetrads, I would say that is a very strong possibility.</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Let me give you a few facts about the first blood moon eclipse of the tetrad which occurs on 4/15/14. It is not visible in the Mid East, but will have its greatest visibility over the United States, Canada, and some of South America. The center of the visibility area is at about the same longitude as Yellowstone. Over Yellowstone the eclipse will be the greatest at approximately 1:47 AM, Hmm…interesting number. Also the total eclipse will have a duration of 77 minutes and 48 seconds. I am not suggesting that this means anything, just pointing out the data. Here are the links; </a:t>
            </a:r>
            <a:r>
              <a:rPr lang="en-US" dirty="0" smtClean="0">
                <a:solidFill>
                  <a:schemeClr val="tx1"/>
                </a:solidFill>
                <a:hlinkClick r:id="rId6"/>
              </a:rPr>
              <a:t>http://eclipse.gsfc.nasa.gov/OH/OH2014.html</a:t>
            </a:r>
            <a:r>
              <a:rPr lang="en-US" dirty="0" smtClean="0">
                <a:solidFill>
                  <a:schemeClr val="tx1"/>
                </a:solidFill>
              </a:rPr>
              <a:t>, </a:t>
            </a:r>
            <a:r>
              <a:rPr lang="en-US" dirty="0" smtClean="0">
                <a:solidFill>
                  <a:schemeClr val="tx1"/>
                </a:solidFill>
                <a:hlinkClick r:id="rId7"/>
              </a:rPr>
              <a:t>http://www.accuweather.com/en/features/trend/total_lunar_eclipse_will_darke/25463492</a:t>
            </a:r>
            <a:endParaRPr lang="en-US" dirty="0" smtClean="0">
              <a:solidFill>
                <a:schemeClr val="tx1"/>
              </a:solidFill>
            </a:endParaRPr>
          </a:p>
          <a:p>
            <a:r>
              <a:rPr lang="en-US" dirty="0" smtClean="0">
                <a:solidFill>
                  <a:schemeClr val="tx1"/>
                </a:solidFill>
              </a:rPr>
              <a:t> </a:t>
            </a:r>
          </a:p>
          <a:p>
            <a:r>
              <a:rPr lang="en-US" dirty="0" smtClean="0">
                <a:solidFill>
                  <a:schemeClr val="tx1"/>
                </a:solidFill>
              </a:rPr>
              <a:t> </a:t>
            </a:r>
          </a:p>
          <a:p>
            <a:r>
              <a:rPr lang="en-US" dirty="0" smtClean="0">
                <a:solidFill>
                  <a:schemeClr val="tx1"/>
                </a:solidFill>
              </a:rPr>
              <a:t>Let me also explain that some people are confusing the blood moon eclipses of the tetrad with the blood moon listed in Revelation 6:12 -14.</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12 And I beheld when he had opened the sixth seal, and, lo, there was a great earthquake; and the sun became black as sackcloth of hair, </a:t>
            </a:r>
            <a:r>
              <a:rPr lang="en-US" b="1" dirty="0" smtClean="0">
                <a:solidFill>
                  <a:schemeClr val="tx1"/>
                </a:solidFill>
              </a:rPr>
              <a:t>and the moon became as blood</a:t>
            </a:r>
            <a:r>
              <a:rPr lang="en-US" dirty="0" smtClean="0">
                <a:solidFill>
                  <a:schemeClr val="tx1"/>
                </a:solidFill>
              </a:rPr>
              <a:t>;</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13 And the stars of heaven fell unto the earth, even as a fig tree </a:t>
            </a:r>
            <a:r>
              <a:rPr lang="en-US" dirty="0" err="1" smtClean="0">
                <a:solidFill>
                  <a:schemeClr val="tx1"/>
                </a:solidFill>
              </a:rPr>
              <a:t>casteth</a:t>
            </a:r>
            <a:r>
              <a:rPr lang="en-US" dirty="0" smtClean="0">
                <a:solidFill>
                  <a:schemeClr val="tx1"/>
                </a:solidFill>
              </a:rPr>
              <a:t> her untimely figs, when she is shaken of a mighty wind.</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14 And the heaven departed as a scroll when it is rolled together; and every mountain and island were moved out of their places.</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I do not think that the any of the eclipses of the tetrad are the blood moon talked about in Revelation 6. Notice in these passages that other events are occurring such as a worldwide earthquake, meteor shower, darkening of the sun, atmosphere rolling away. I think those events are more indicative of a Planet X passage. Plus the Sixth Seal is also the time of the rapture, as you will see in the verses below, and we are not at that point yet, because we have not seen Seal 5—the great persecution at the hands of the antichrist—yet.</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15 And the kings of the earth, and the great men, and the rich men, and the chief captains, and the mighty men, and every bondman, and every free man, hid themselves in the dens and in the rocks of the mountains;</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16 And said to the mountains and rocks, Fall on us, and </a:t>
            </a:r>
            <a:r>
              <a:rPr lang="en-US" b="1" dirty="0" smtClean="0">
                <a:solidFill>
                  <a:schemeClr val="tx1"/>
                </a:solidFill>
              </a:rPr>
              <a:t>hide us from the face of him</a:t>
            </a:r>
            <a:r>
              <a:rPr lang="en-US" dirty="0" smtClean="0">
                <a:solidFill>
                  <a:schemeClr val="tx1"/>
                </a:solidFill>
              </a:rPr>
              <a:t> that </a:t>
            </a:r>
            <a:r>
              <a:rPr lang="en-US" dirty="0" err="1" smtClean="0">
                <a:solidFill>
                  <a:schemeClr val="tx1"/>
                </a:solidFill>
              </a:rPr>
              <a:t>sitteth</a:t>
            </a:r>
            <a:r>
              <a:rPr lang="en-US" dirty="0" smtClean="0">
                <a:solidFill>
                  <a:schemeClr val="tx1"/>
                </a:solidFill>
              </a:rPr>
              <a:t> on the throne, and from the wrath of the Lamb:</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17 For the great day of his wrath is come; and who shall be able to stand?</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Thus my take on the blood moon tetrad is that sometime during the period—between the first and last eclipse—that we are likely to see Israel at war—WW3. And since Israel established herself as a nation in the first tetrad war, and she took control of Jerusalem in the second tetrad war, that maybe she will regain the Temple mount in the possible upcoming third tetrad war, which would pave the way for the Temple and abomination of desolation.</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As always, time will tell; watch and pray. Take ye heed, watch and pray: for ye know not when the time is. Mark 13:33</a:t>
            </a:r>
          </a:p>
          <a:p>
            <a:r>
              <a:rPr lang="en-US" dirty="0" smtClean="0">
                <a:solidFill>
                  <a:schemeClr val="tx1"/>
                </a:solidFill>
              </a:rPr>
              <a:t> </a:t>
            </a:r>
          </a:p>
          <a:p>
            <a:r>
              <a:rPr lang="en-US" dirty="0" smtClean="0">
                <a:solidFill>
                  <a:schemeClr val="tx1"/>
                </a:solidFill>
              </a:rPr>
              <a:t> </a:t>
            </a:r>
          </a:p>
          <a:p>
            <a:r>
              <a:rPr lang="en-US" dirty="0" smtClean="0">
                <a:solidFill>
                  <a:schemeClr val="tx1"/>
                </a:solidFill>
              </a:rPr>
              <a:t>Are you ready for the end times? Read </a:t>
            </a:r>
            <a:r>
              <a:rPr lang="en-US" dirty="0" smtClean="0">
                <a:solidFill>
                  <a:schemeClr val="tx1"/>
                </a:solidFill>
                <a:hlinkClick r:id="rId3"/>
              </a:rPr>
              <a:t>The Coming Epiphany</a:t>
            </a:r>
            <a:r>
              <a:rPr lang="en-US" dirty="0" smtClean="0">
                <a:solidFill>
                  <a:schemeClr val="tx1"/>
                </a:solidFill>
              </a:rPr>
              <a:t> today for FREE.</a:t>
            </a:r>
          </a:p>
          <a:p>
            <a:r>
              <a:rPr lang="en-US" dirty="0" smtClean="0">
                <a:solidFill>
                  <a:schemeClr val="tx1"/>
                </a:solidFill>
              </a:rPr>
              <a:t> </a:t>
            </a:r>
          </a:p>
          <a:p>
            <a:r>
              <a:rPr lang="en-US" dirty="0" smtClean="0">
                <a:solidFill>
                  <a:schemeClr val="tx1"/>
                </a:solidFill>
                <a:hlinkClick r:id="rId8"/>
              </a:rPr>
              <a:t>http://www.fivedoves.com/letters/may2008/danielm517.htm</a:t>
            </a:r>
            <a:endParaRPr lang="en-US" dirty="0" smtClean="0">
              <a:solidFill>
                <a:schemeClr val="tx1"/>
              </a:solidFill>
            </a:endParaRPr>
          </a:p>
          <a:p>
            <a:r>
              <a:rPr lang="en-US" dirty="0" smtClean="0">
                <a:solidFill>
                  <a:schemeClr val="tx1"/>
                </a:solidFill>
                <a:hlinkClick r:id="rId9"/>
              </a:rPr>
              <a:t>http://www.omegaletter.com/articles/articles.asp?ArticleID=6285</a:t>
            </a:r>
            <a:endParaRPr lang="en-US" dirty="0" smtClean="0">
              <a:solidFill>
                <a:schemeClr val="tx1"/>
              </a:solidFill>
            </a:endParaRPr>
          </a:p>
          <a:p>
            <a:endParaRPr lang="en-US" dirty="0">
              <a:solidFill>
                <a:schemeClr val="tx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http://</a:t>
            </a:r>
            <a:r>
              <a:rPr lang="en-US" dirty="0" err="1" smtClean="0"/>
              <a:t>www.slideshare.net</a:t>
            </a:r>
            <a:r>
              <a:rPr lang="en-US" dirty="0" smtClean="0"/>
              <a:t>/</a:t>
            </a:r>
            <a:r>
              <a:rPr lang="en-US" dirty="0" err="1" smtClean="0"/>
              <a:t>anthony_morgan</a:t>
            </a:r>
            <a:r>
              <a:rPr lang="en-US" dirty="0" smtClean="0"/>
              <a:t>/marriage-in-the-</a:t>
            </a:r>
            <a:r>
              <a:rPr lang="en-US" dirty="0" err="1" smtClean="0"/>
              <a:t>christian</a:t>
            </a:r>
            <a:r>
              <a:rPr lang="en-US" dirty="0" smtClean="0"/>
              <a:t>-</a:t>
            </a:r>
            <a:r>
              <a:rPr lang="en-US" smtClean="0"/>
              <a:t>tradition slide 10</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Do you treat those under you fairly?</a:t>
            </a:r>
          </a:p>
          <a:p>
            <a:r>
              <a:rPr lang="en-US" dirty="0" smtClean="0"/>
              <a:t>This</a:t>
            </a:r>
            <a:r>
              <a:rPr lang="en-US" baseline="0" dirty="0" smtClean="0"/>
              <a:t> week I have been tempted to dismiss students for laziness—and even did it to one student on Friday—but this passage helped me repent of my injustice!</a:t>
            </a:r>
          </a:p>
          <a:p>
            <a:r>
              <a:rPr lang="en-US" baseline="0" dirty="0" smtClean="0"/>
              <a:t>Do you pay what you promised?</a:t>
            </a:r>
          </a:p>
          <a:p>
            <a:r>
              <a:rPr lang="en-US" baseline="0" dirty="0" smtClean="0"/>
              <a:t>Would anyone have a case against </a:t>
            </a:r>
            <a:r>
              <a:rPr lang="en-US" baseline="0" smtClean="0"/>
              <a:t>you before God?</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So God made the charge that Judah—and we—</a:t>
            </a:r>
            <a:r>
              <a:rPr lang="en-US" sz="1200" kern="1200" dirty="0" smtClean="0">
                <a:solidFill>
                  <a:srgbClr val="000000"/>
                </a:solidFill>
                <a:effectLst/>
                <a:latin typeface="Times New Roman" pitchFamily="16" charset="0"/>
                <a:ea typeface="ＭＳ Ｐゴシック" charset="-128"/>
                <a:cs typeface="ＭＳ Ｐゴシック" charset="-128"/>
              </a:rPr>
              <a:t>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a:t>
            </a:r>
            <a:r>
              <a:rPr lang="en-US" sz="1200" kern="1200" dirty="0" smtClean="0">
                <a:solidFill>
                  <a:srgbClr val="000000"/>
                </a:solidFill>
                <a:effectLst/>
                <a:latin typeface="Times New Roman" pitchFamily="16" charset="0"/>
                <a:ea typeface="ＭＳ Ｐゴシック" charset="-128"/>
                <a:cs typeface="ＭＳ Ｐゴシック" charset="-128"/>
              </a:rPr>
              <a:t>know him.  But is it true?  What evidence can God as prosecuting attorney</a:t>
            </a:r>
            <a:r>
              <a:rPr lang="en-SG" dirty="0" smtClean="0">
                <a:effectLst/>
              </a:rPr>
              <a:t> </a:t>
            </a:r>
            <a:r>
              <a:rPr lang="en-US" sz="1200" kern="1200" dirty="0" smtClean="0">
                <a:solidFill>
                  <a:srgbClr val="000000"/>
                </a:solidFill>
                <a:effectLst/>
                <a:latin typeface="Times New Roman" pitchFamily="16" charset="0"/>
                <a:ea typeface="ＭＳ Ｐゴシック" charset="-128"/>
                <a:cs typeface="ＭＳ Ｐゴシック" charset="-128"/>
              </a:rPr>
              <a:t>offer?  Verses 5-15 give…</a:t>
            </a:r>
            <a:r>
              <a:rPr lang="en-SG" dirty="0" smtClean="0">
                <a:effectLst/>
              </a:rPr>
              <a:t>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Exhibits A and B prove us blameworthy of prioritizing rites over inequalities</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Turn to God instead of religion—so </a:t>
            </a:r>
            <a:r>
              <a:rPr lang="en-US" sz="1200" kern="1200" dirty="0" smtClean="0">
                <a:solidFill>
                  <a:srgbClr val="000000"/>
                </a:solidFill>
                <a:effectLst/>
                <a:latin typeface="Times New Roman" pitchFamily="16" charset="0"/>
                <a:ea typeface="ＭＳ Ｐゴシック" charset="-128"/>
                <a:cs typeface="ＭＳ Ｐゴシック" charset="-128"/>
              </a:rPr>
              <a:t>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a:t>
            </a:r>
            <a:r>
              <a:rPr lang="en-US" sz="1200" kern="1200" dirty="0" smtClean="0">
                <a:solidFill>
                  <a:srgbClr val="000000"/>
                </a:solidFill>
                <a:effectLst/>
                <a:latin typeface="Times New Roman" pitchFamily="16" charset="0"/>
                <a:ea typeface="ＭＳ Ｐゴシック" charset="-128"/>
                <a:cs typeface="ＭＳ Ｐゴシック" charset="-128"/>
              </a:rPr>
              <a:t>be religious, be restored</a:t>
            </a:r>
            <a:r>
              <a:rPr lang="en-SG" sz="1200" kern="1200" dirty="0" smtClean="0">
                <a:solidFill>
                  <a:srgbClr val="000000"/>
                </a:solidFill>
                <a:effectLst/>
                <a:latin typeface="Times New Roman" pitchFamily="16" charset="0"/>
                <a:ea typeface="ＭＳ Ｐゴシック" charset="-128"/>
                <a:cs typeface="ＭＳ Ｐゴシック" charset="-128"/>
              </a:rPr>
              <a:t>!</a:t>
            </a:r>
          </a:p>
          <a:p>
            <a:r>
              <a:rPr lang="en-SG" sz="1200" kern="1200" dirty="0" smtClean="0">
                <a:solidFill>
                  <a:srgbClr val="000000"/>
                </a:solidFill>
                <a:effectLst/>
                <a:latin typeface="Times New Roman" pitchFamily="16" charset="0"/>
                <a:ea typeface="ＭＳ Ｐゴシック" charset="-128"/>
                <a:cs typeface="ＭＳ Ｐゴシック" charset="-128"/>
              </a:rPr>
              <a:t>This</a:t>
            </a:r>
            <a:r>
              <a:rPr lang="en-SG" sz="1200" kern="1200" baseline="0" dirty="0" smtClean="0">
                <a:solidFill>
                  <a:srgbClr val="000000"/>
                </a:solidFill>
                <a:effectLst/>
                <a:latin typeface="Times New Roman" pitchFamily="16" charset="0"/>
                <a:ea typeface="ＭＳ Ｐゴシック" charset="-128"/>
                <a:cs typeface="ＭＳ Ｐゴシック" charset="-128"/>
              </a:rPr>
              <a:t> comes through a change of mind (repentance) followed by the fruits of repentance (justice)</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Actions toward the defenseless would result in either prosperity or judgment (1:16-20).</a:t>
            </a:r>
          </a:p>
          <a:p>
            <a:r>
              <a:rPr lang="en-US" dirty="0" smtClean="0"/>
              <a:t>• Giving justice would result in eating the best food (1:16-19).</a:t>
            </a:r>
          </a:p>
          <a:p>
            <a:r>
              <a:rPr lang="en-US" dirty="0" smtClean="0"/>
              <a:t>• Rebellion by injustice would end in </a:t>
            </a:r>
            <a:r>
              <a:rPr lang="en-US" dirty="0" smtClean="0"/>
              <a:t>"being eaten" </a:t>
            </a:r>
            <a:r>
              <a:rPr lang="en-US" dirty="0" smtClean="0"/>
              <a:t>by death (1:20).</a:t>
            </a:r>
          </a:p>
          <a:p>
            <a:r>
              <a:rPr lang="en-US" dirty="0" smtClean="0"/>
              <a:t>Did Judah repent as God asked (1:18-20)?  Not really.</a:t>
            </a:r>
          </a:p>
          <a:p>
            <a:r>
              <a:rPr lang="en-US" dirty="0" smtClean="0"/>
              <a:t>• Judah has some brief periods of good rulers after this but the people continued their sinful ways.</a:t>
            </a:r>
          </a:p>
          <a:p>
            <a:r>
              <a:rPr lang="en-US" dirty="0" smtClean="0"/>
              <a:t>• Unfortunately, even good kings like Hezekiah and Josiah could not turn the tide, so eventually both the leaders and the people sinned to the point of no return and were judged.  </a:t>
            </a:r>
          </a:p>
          <a:p>
            <a:r>
              <a:rPr lang="en-US" dirty="0" smtClean="0"/>
              <a:t>When will the hypocritical worship and social evils end (1:10-23)?</a:t>
            </a:r>
          </a:p>
          <a:p>
            <a:r>
              <a:rPr lang="en-US" dirty="0" smtClean="0"/>
              <a:t>• This continued until the Babylonians conquered Judah over 100 years later in 586 BC (2 Kings 25).</a:t>
            </a:r>
          </a:p>
          <a:p>
            <a:r>
              <a:rPr lang="en-US" dirty="0" smtClean="0"/>
              <a:t>• Not until the righteous Davidic King Jesus rules will the city be called </a:t>
            </a:r>
            <a:r>
              <a:rPr lang="en-US" dirty="0" smtClean="0"/>
              <a:t>"the </a:t>
            </a:r>
            <a:r>
              <a:rPr lang="en-US" dirty="0" smtClean="0"/>
              <a:t>City of Righteousness, the Faithful </a:t>
            </a:r>
            <a:r>
              <a:rPr lang="en-US" dirty="0" smtClean="0"/>
              <a:t>City" </a:t>
            </a:r>
            <a:r>
              <a:rPr lang="en-US" dirty="0" smtClean="0"/>
              <a:t>(1:26 NIV).</a:t>
            </a:r>
          </a:p>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Injustice will be removed by </a:t>
            </a:r>
            <a:r>
              <a:rPr lang="en-US" dirty="0" smtClean="0"/>
              <a:t>God</a:t>
            </a:r>
            <a:r>
              <a:rPr lang="fr-FR" dirty="0" smtClean="0"/>
              <a:t>'</a:t>
            </a:r>
            <a:r>
              <a:rPr lang="en-US" dirty="0" smtClean="0"/>
              <a:t>s </a:t>
            </a:r>
            <a:r>
              <a:rPr lang="en-US" dirty="0" smtClean="0"/>
              <a:t>judgment (1:21-25).</a:t>
            </a:r>
          </a:p>
          <a:p>
            <a:r>
              <a:rPr lang="en-US" dirty="0" smtClean="0"/>
              <a:t>Just judges will replace idolatrous rebels (1:26-31).</a:t>
            </a:r>
          </a:p>
          <a:p>
            <a:r>
              <a:rPr lang="en-US" dirty="0" smtClean="0"/>
              <a:t>When will God avenge his enemies and judge evil (1:24-31)? </a:t>
            </a:r>
          </a:p>
          <a:p>
            <a:r>
              <a:rPr lang="en-US" dirty="0" smtClean="0"/>
              <a:t>• This </a:t>
            </a:r>
            <a:r>
              <a:rPr lang="en-US" dirty="0" smtClean="0"/>
              <a:t>won</a:t>
            </a:r>
            <a:r>
              <a:rPr lang="fr-FR" dirty="0" smtClean="0"/>
              <a:t>'</a:t>
            </a:r>
            <a:r>
              <a:rPr lang="en-US" dirty="0" smtClean="0"/>
              <a:t>t </a:t>
            </a:r>
            <a:r>
              <a:rPr lang="en-US" dirty="0" smtClean="0"/>
              <a:t>happen until the return of Christ.</a:t>
            </a:r>
          </a:p>
          <a:p>
            <a:r>
              <a:rPr lang="en-US" dirty="0" smtClean="0"/>
              <a:t>• God is the ultimate example of patience, so he still calls us to repent.</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So God made the charge that Judah—and we—</a:t>
            </a:r>
            <a:r>
              <a:rPr lang="en-US" sz="1200" kern="1200" dirty="0" smtClean="0">
                <a:solidFill>
                  <a:srgbClr val="000000"/>
                </a:solidFill>
                <a:effectLst/>
                <a:latin typeface="Times New Roman" pitchFamily="16" charset="0"/>
                <a:ea typeface="ＭＳ Ｐゴシック" charset="-128"/>
                <a:cs typeface="ＭＳ Ｐゴシック" charset="-128"/>
              </a:rPr>
              <a:t>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a:t>
            </a:r>
            <a:r>
              <a:rPr lang="en-US" sz="1200" kern="1200" dirty="0" smtClean="0">
                <a:solidFill>
                  <a:srgbClr val="000000"/>
                </a:solidFill>
                <a:effectLst/>
                <a:latin typeface="Times New Roman" pitchFamily="16" charset="0"/>
                <a:ea typeface="ＭＳ Ｐゴシック" charset="-128"/>
                <a:cs typeface="ＭＳ Ｐゴシック" charset="-128"/>
              </a:rPr>
              <a:t>know him.  But is it true?  What evidence can God as prosecuting attorney</a:t>
            </a:r>
            <a:r>
              <a:rPr lang="en-SG" dirty="0" smtClean="0">
                <a:effectLst/>
              </a:rPr>
              <a:t> </a:t>
            </a:r>
            <a:r>
              <a:rPr lang="en-US" sz="1200" kern="1200" dirty="0" smtClean="0">
                <a:solidFill>
                  <a:srgbClr val="000000"/>
                </a:solidFill>
                <a:effectLst/>
                <a:latin typeface="Times New Roman" pitchFamily="16" charset="0"/>
                <a:ea typeface="ＭＳ Ｐゴシック" charset="-128"/>
                <a:cs typeface="ＭＳ Ｐゴシック" charset="-128"/>
              </a:rPr>
              <a:t>offer?  Verses 5-15 give…</a:t>
            </a:r>
            <a:r>
              <a:rPr lang="en-SG" dirty="0" smtClean="0">
                <a:effectLst/>
              </a:rPr>
              <a:t>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Exhibits A and B prove us blameworthy of prioritizing rites over inequalities</a:t>
            </a:r>
            <a:r>
              <a:rPr lang="en-SG" sz="1200" kern="1200" dirty="0" smtClean="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Turn to God instead of religion—so </a:t>
            </a:r>
            <a:r>
              <a:rPr lang="en-US" sz="1200" kern="1200" dirty="0" smtClean="0">
                <a:solidFill>
                  <a:srgbClr val="000000"/>
                </a:solidFill>
                <a:effectLst/>
                <a:latin typeface="Times New Roman" pitchFamily="16" charset="0"/>
                <a:ea typeface="ＭＳ Ｐゴシック" charset="-128"/>
                <a:cs typeface="ＭＳ Ｐゴシック" charset="-128"/>
              </a:rPr>
              <a:t>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a:t>
            </a:r>
            <a:r>
              <a:rPr lang="en-US" sz="1200" kern="1200" dirty="0" smtClean="0">
                <a:solidFill>
                  <a:srgbClr val="000000"/>
                </a:solidFill>
                <a:effectLst/>
                <a:latin typeface="Times New Roman" pitchFamily="16" charset="0"/>
                <a:ea typeface="ＭＳ Ｐゴシック" charset="-128"/>
                <a:cs typeface="ＭＳ Ｐゴシック" charset="-128"/>
              </a:rPr>
              <a:t>be religious, be restored</a:t>
            </a:r>
            <a:r>
              <a:rPr lang="en-SG" sz="1200" kern="1200" dirty="0" smtClean="0">
                <a:solidFill>
                  <a:srgbClr val="000000"/>
                </a:solidFill>
                <a:effectLst/>
                <a:latin typeface="Times New Roman" pitchFamily="16" charset="0"/>
                <a:ea typeface="ＭＳ Ｐゴシック" charset="-128"/>
                <a:cs typeface="ＭＳ Ｐゴシック" charset="-128"/>
              </a:rPr>
              <a:t>!</a:t>
            </a:r>
          </a:p>
          <a:p>
            <a:r>
              <a:rPr lang="en-SG" sz="1200" kern="1200" dirty="0" smtClean="0">
                <a:solidFill>
                  <a:srgbClr val="000000"/>
                </a:solidFill>
                <a:effectLst/>
                <a:latin typeface="Times New Roman" pitchFamily="16" charset="0"/>
                <a:ea typeface="ＭＳ Ｐゴシック" charset="-128"/>
                <a:cs typeface="ＭＳ Ｐゴシック" charset="-128"/>
              </a:rPr>
              <a:t>This</a:t>
            </a:r>
            <a:r>
              <a:rPr lang="en-SG" sz="1200" kern="1200" baseline="0" dirty="0" smtClean="0">
                <a:solidFill>
                  <a:srgbClr val="000000"/>
                </a:solidFill>
                <a:effectLst/>
                <a:latin typeface="Times New Roman" pitchFamily="16" charset="0"/>
                <a:ea typeface="ＭＳ Ｐゴシック" charset="-128"/>
                <a:cs typeface="ＭＳ Ｐゴシック" charset="-128"/>
              </a:rPr>
              <a:t> comes through a change of mind (repentance) followed by the fruits of repentance (justice)</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rgbClr val="000000"/>
                </a:solidFill>
                <a:effectLst/>
                <a:latin typeface="Times New Roman" pitchFamily="16" charset="0"/>
                <a:ea typeface="ＭＳ Ｐゴシック" charset="-128"/>
                <a:cs typeface="ＭＳ Ｐゴシック" charset="-128"/>
              </a:rPr>
              <a:t>Turn to God instead of religion—so </a:t>
            </a:r>
            <a:r>
              <a:rPr lang="en-US" sz="1200" kern="1200" dirty="0" smtClean="0">
                <a:solidFill>
                  <a:srgbClr val="000000"/>
                </a:solidFill>
                <a:effectLst/>
                <a:latin typeface="Times New Roman" pitchFamily="16" charset="0"/>
                <a:ea typeface="ＭＳ Ｐゴシック" charset="-128"/>
                <a:cs typeface="ＭＳ Ｐゴシック" charset="-128"/>
              </a:rPr>
              <a:t>don</a:t>
            </a:r>
            <a:r>
              <a:rPr lang="fr-FR" sz="1200" kern="1200" dirty="0" smtClean="0">
                <a:solidFill>
                  <a:srgbClr val="000000"/>
                </a:solidFill>
                <a:effectLst/>
                <a:latin typeface="Times New Roman" pitchFamily="16" charset="0"/>
                <a:ea typeface="ＭＳ Ｐゴシック" charset="-128"/>
                <a:cs typeface="ＭＳ Ｐゴシック" charset="-128"/>
              </a:rPr>
              <a:t>'</a:t>
            </a:r>
            <a:r>
              <a:rPr lang="en-US" sz="1200" kern="1200" dirty="0" smtClean="0">
                <a:solidFill>
                  <a:srgbClr val="000000"/>
                </a:solidFill>
                <a:effectLst/>
                <a:latin typeface="Times New Roman" pitchFamily="16" charset="0"/>
                <a:ea typeface="ＭＳ Ｐゴシック" charset="-128"/>
                <a:cs typeface="ＭＳ Ｐゴシック" charset="-128"/>
              </a:rPr>
              <a:t>t </a:t>
            </a:r>
            <a:r>
              <a:rPr lang="en-US" sz="1200" kern="1200" dirty="0" smtClean="0">
                <a:solidFill>
                  <a:srgbClr val="000000"/>
                </a:solidFill>
                <a:effectLst/>
                <a:latin typeface="Times New Roman" pitchFamily="16" charset="0"/>
                <a:ea typeface="ＭＳ Ｐゴシック" charset="-128"/>
                <a:cs typeface="ＭＳ Ｐゴシック" charset="-128"/>
              </a:rPr>
              <a:t>be religious, be restored</a:t>
            </a:r>
            <a:r>
              <a:rPr lang="en-SG" sz="1200" kern="1200" dirty="0" smtClean="0">
                <a:solidFill>
                  <a:srgbClr val="000000"/>
                </a:solidFill>
                <a:effectLst/>
                <a:latin typeface="Times New Roman" pitchFamily="16" charset="0"/>
                <a:ea typeface="ＭＳ Ｐゴシック" charset="-128"/>
                <a:cs typeface="ＭＳ Ｐゴシック" charset="-128"/>
              </a:rPr>
              <a:t>!</a:t>
            </a:r>
          </a:p>
          <a:p>
            <a:r>
              <a:rPr lang="en-SG" sz="1200" kern="1200" dirty="0" smtClean="0">
                <a:solidFill>
                  <a:srgbClr val="000000"/>
                </a:solidFill>
                <a:effectLst/>
                <a:latin typeface="Times New Roman" pitchFamily="16" charset="0"/>
                <a:ea typeface="ＭＳ Ｐゴシック" charset="-128"/>
                <a:cs typeface="ＭＳ Ｐゴシック" charset="-128"/>
              </a:rPr>
              <a:t>This</a:t>
            </a:r>
            <a:r>
              <a:rPr lang="en-SG" sz="1200" kern="1200" baseline="0" dirty="0" smtClean="0">
                <a:solidFill>
                  <a:srgbClr val="000000"/>
                </a:solidFill>
                <a:effectLst/>
                <a:latin typeface="Times New Roman" pitchFamily="16" charset="0"/>
                <a:ea typeface="ＭＳ Ｐゴシック" charset="-128"/>
                <a:cs typeface="ＭＳ Ｐゴシック" charset="-128"/>
              </a:rPr>
              <a:t> comes through a change of mind (repentance) followed by the fruits of repentance (justice)</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Do you have a relationship with God?  Or are you one of these children of verses 2-3 that have rebelled or </a:t>
            </a:r>
            <a:r>
              <a:rPr lang="en-US" dirty="0" smtClean="0"/>
              <a:t>don</a:t>
            </a:r>
            <a:r>
              <a:rPr lang="fr-FR" dirty="0" smtClean="0"/>
              <a:t>'</a:t>
            </a:r>
            <a:r>
              <a:rPr lang="en-US" dirty="0" smtClean="0"/>
              <a:t>t </a:t>
            </a:r>
            <a:r>
              <a:rPr lang="en-US" dirty="0" smtClean="0"/>
              <a:t>understand God?</a:t>
            </a:r>
          </a:p>
          <a:p>
            <a:r>
              <a:rPr lang="en-US" dirty="0" smtClean="0"/>
              <a:t>Do you put your security in any rituals?</a:t>
            </a:r>
          </a:p>
          <a:p>
            <a:r>
              <a:rPr lang="en-US" dirty="0" smtClean="0"/>
              <a:t>• </a:t>
            </a:r>
            <a:r>
              <a:rPr lang="en-US" dirty="0" smtClean="0"/>
              <a:t>"If </a:t>
            </a:r>
            <a:r>
              <a:rPr lang="en-US" dirty="0" smtClean="0"/>
              <a:t>I only can take the </a:t>
            </a:r>
            <a:r>
              <a:rPr lang="en-US" dirty="0" smtClean="0"/>
              <a:t>Lord</a:t>
            </a:r>
            <a:r>
              <a:rPr lang="fr-FR" dirty="0" smtClean="0"/>
              <a:t>'</a:t>
            </a:r>
            <a:r>
              <a:rPr lang="en-US" dirty="0" smtClean="0"/>
              <a:t>s </a:t>
            </a:r>
            <a:r>
              <a:rPr lang="en-US" dirty="0" smtClean="0"/>
              <a:t>Supper, I will be healed</a:t>
            </a:r>
            <a:r>
              <a:rPr lang="en-US" dirty="0" smtClean="0"/>
              <a:t>."</a:t>
            </a:r>
            <a:endParaRPr lang="en-US" dirty="0" smtClean="0"/>
          </a:p>
          <a:p>
            <a:r>
              <a:rPr lang="en-US" dirty="0" smtClean="0"/>
              <a:t>• </a:t>
            </a:r>
            <a:r>
              <a:rPr lang="en-US" dirty="0" smtClean="0"/>
              <a:t>"I </a:t>
            </a:r>
            <a:r>
              <a:rPr lang="en-US" dirty="0" smtClean="0"/>
              <a:t>was baptized, so I must be a Christian</a:t>
            </a:r>
            <a:r>
              <a:rPr lang="en-US" dirty="0" smtClean="0"/>
              <a:t>."</a:t>
            </a:r>
            <a:endParaRPr lang="en-US" dirty="0" smtClean="0"/>
          </a:p>
          <a:p>
            <a:r>
              <a:rPr lang="en-US" dirty="0" smtClean="0"/>
              <a:t>• </a:t>
            </a:r>
            <a:r>
              <a:rPr lang="en-US" dirty="0" smtClean="0"/>
              <a:t>"I </a:t>
            </a:r>
            <a:r>
              <a:rPr lang="en-US" dirty="0" smtClean="0"/>
              <a:t>pray three times a day before meals and even fast occasionally</a:t>
            </a:r>
            <a:r>
              <a:rPr lang="en-US" dirty="0" smtClean="0"/>
              <a:t>!"</a:t>
            </a:r>
            <a:endParaRPr lang="en-US" dirty="0" smtClean="0"/>
          </a:p>
          <a:p>
            <a:r>
              <a:rPr lang="en-US" dirty="0" smtClean="0"/>
              <a:t>What sin</a:t>
            </a:r>
            <a:r>
              <a:rPr lang="en-US" baseline="0" dirty="0" smtClean="0"/>
              <a:t> </a:t>
            </a:r>
            <a:r>
              <a:rPr lang="en-US" dirty="0" smtClean="0"/>
              <a:t>of injustice do you need to abhor?  </a:t>
            </a:r>
            <a:r>
              <a:rPr lang="en-US" dirty="0" smtClean="0"/>
              <a:t>Don</a:t>
            </a:r>
            <a:r>
              <a:rPr lang="fr-FR" dirty="0" smtClean="0"/>
              <a:t>'</a:t>
            </a:r>
            <a:r>
              <a:rPr lang="en-US" dirty="0" smtClean="0"/>
              <a:t>t </a:t>
            </a:r>
            <a:r>
              <a:rPr lang="en-US" dirty="0" smtClean="0"/>
              <a:t>just dislike sin—disdain it!</a:t>
            </a:r>
          </a:p>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E14EDE5-0B5E-C346-8F84-ABCD9DFAE9F0}" type="slidenum">
              <a:rPr lang="en-US" sz="1200">
                <a:solidFill>
                  <a:srgbClr val="000000"/>
                </a:solidFill>
                <a:latin typeface="Times New Roman" charset="0"/>
              </a:rPr>
              <a:pPr eaLnBrk="1" hangingPunct="1"/>
              <a:t>69</a:t>
            </a:fld>
            <a:endParaRPr lang="en-US" sz="1200">
              <a:solidFill>
                <a:srgbClr val="000000"/>
              </a:solidFill>
              <a:latin typeface="Times New Roman"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dirty="0" smtClean="0"/>
              <a:t>How would you fair if the Judge knew </a:t>
            </a:r>
            <a:r>
              <a:rPr lang="en-US" sz="1200" kern="1200" dirty="0" smtClean="0">
                <a:solidFill>
                  <a:srgbClr val="000000"/>
                </a:solidFill>
                <a:effectLst/>
                <a:latin typeface="Times New Roman" pitchFamily="16" charset="0"/>
                <a:ea typeface="ＭＳ Ｐゴシック" charset="-128"/>
                <a:cs typeface="ＭＳ Ｐゴシック" charset="-128"/>
              </a:rPr>
              <a:t>your motives for rituals</a:t>
            </a:r>
            <a:r>
              <a:rPr lang="en-SG" dirty="0" smtClean="0">
                <a:effectLst/>
              </a:rPr>
              <a:t> </a:t>
            </a:r>
            <a:r>
              <a:rPr lang="en-US" dirty="0" smtClean="0"/>
              <a:t>completely?</a:t>
            </a:r>
          </a:p>
          <a:p>
            <a:r>
              <a:rPr lang="en-US" dirty="0" smtClean="0"/>
              <a:t>Do you trust religious rituals more than a relationship with the Judge?</a:t>
            </a:r>
          </a:p>
          <a:p>
            <a:r>
              <a:rPr lang="en-US" dirty="0" smtClean="0"/>
              <a:t>Are you involved in any injustice?</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7550347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2"/>
          <p:cNvSpPr>
            <a:spLocks noGrp="1" noChangeArrowheads="1"/>
          </p:cNvSpPr>
          <p:nvPr>
            <p:ph type="sldNum" idx="10"/>
          </p:nvPr>
        </p:nvSpPr>
        <p:spPr>
          <a:ln/>
        </p:spPr>
        <p:txBody>
          <a:bodyPr/>
          <a:lstStyle>
            <a:lvl1pPr>
              <a:defRPr/>
            </a:lvl1pPr>
          </a:lstStyle>
          <a:p>
            <a:fld id="{309AAC1B-ECC3-E341-B706-17F0ABFF9C06}" type="slidenum">
              <a:rPr lang="en-GB"/>
              <a:pPr/>
              <a:t>‹#›</a:t>
            </a:fld>
            <a:endParaRPr lang="en-GB"/>
          </a:p>
        </p:txBody>
      </p:sp>
    </p:spTree>
    <p:extLst>
      <p:ext uri="{BB962C8B-B14F-4D97-AF65-F5344CB8AC3E}">
        <p14:creationId xmlns:p14="http://schemas.microsoft.com/office/powerpoint/2010/main" val="8783769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sldNum" idx="10"/>
          </p:nvPr>
        </p:nvSpPr>
        <p:spPr>
          <a:ln/>
        </p:spPr>
        <p:txBody>
          <a:bodyPr/>
          <a:lstStyle>
            <a:lvl1pPr>
              <a:defRPr/>
            </a:lvl1pPr>
          </a:lstStyle>
          <a:p>
            <a:fld id="{568E4726-873D-CD4E-B28C-C82B96382239}" type="slidenum">
              <a:rPr lang="en-GB"/>
              <a:pPr/>
              <a:t>‹#›</a:t>
            </a:fld>
            <a:endParaRPr lang="en-GB"/>
          </a:p>
        </p:txBody>
      </p:sp>
    </p:spTree>
    <p:extLst>
      <p:ext uri="{BB962C8B-B14F-4D97-AF65-F5344CB8AC3E}">
        <p14:creationId xmlns:p14="http://schemas.microsoft.com/office/powerpoint/2010/main" val="40591928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idx="10"/>
          </p:nvPr>
        </p:nvSpPr>
        <p:spPr>
          <a:ln/>
        </p:spPr>
        <p:txBody>
          <a:bodyPr/>
          <a:lstStyle>
            <a:lvl1pPr>
              <a:defRPr/>
            </a:lvl1pPr>
          </a:lstStyle>
          <a:p>
            <a:fld id="{665C0ACE-F590-2048-9CA7-DEF73AC1CCED}" type="slidenum">
              <a:rPr lang="en-GB"/>
              <a:pPr/>
              <a:t>‹#›</a:t>
            </a:fld>
            <a:endParaRPr lang="en-GB"/>
          </a:p>
        </p:txBody>
      </p:sp>
    </p:spTree>
    <p:extLst>
      <p:ext uri="{BB962C8B-B14F-4D97-AF65-F5344CB8AC3E}">
        <p14:creationId xmlns:p14="http://schemas.microsoft.com/office/powerpoint/2010/main" val="8835440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2"/>
          <p:cNvSpPr>
            <a:spLocks noGrp="1" noChangeArrowheads="1"/>
          </p:cNvSpPr>
          <p:nvPr>
            <p:ph type="sldNum" idx="10"/>
          </p:nvPr>
        </p:nvSpPr>
        <p:spPr>
          <a:ln/>
        </p:spPr>
        <p:txBody>
          <a:bodyPr/>
          <a:lstStyle>
            <a:lvl1pPr>
              <a:defRPr/>
            </a:lvl1pPr>
          </a:lstStyle>
          <a:p>
            <a:fld id="{DCD6AA3C-CC00-CB4D-809B-008C07C8E81D}" type="slidenum">
              <a:rPr lang="en-GB"/>
              <a:pPr/>
              <a:t>‹#›</a:t>
            </a:fld>
            <a:endParaRPr lang="en-GB"/>
          </a:p>
        </p:txBody>
      </p:sp>
    </p:spTree>
    <p:extLst>
      <p:ext uri="{BB962C8B-B14F-4D97-AF65-F5344CB8AC3E}">
        <p14:creationId xmlns:p14="http://schemas.microsoft.com/office/powerpoint/2010/main" val="3599655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2"/>
          <p:cNvSpPr>
            <a:spLocks noGrp="1" noChangeArrowheads="1"/>
          </p:cNvSpPr>
          <p:nvPr>
            <p:ph type="sldNum" idx="10"/>
          </p:nvPr>
        </p:nvSpPr>
        <p:spPr>
          <a:ln/>
        </p:spPr>
        <p:txBody>
          <a:bodyPr/>
          <a:lstStyle>
            <a:lvl1pPr>
              <a:defRPr/>
            </a:lvl1pPr>
          </a:lstStyle>
          <a:p>
            <a:fld id="{2ED2A2D1-E5C7-E548-8501-82D735BA9B7A}" type="slidenum">
              <a:rPr lang="en-GB"/>
              <a:pPr/>
              <a:t>‹#›</a:t>
            </a:fld>
            <a:endParaRPr lang="en-GB"/>
          </a:p>
        </p:txBody>
      </p:sp>
    </p:spTree>
    <p:extLst>
      <p:ext uri="{BB962C8B-B14F-4D97-AF65-F5344CB8AC3E}">
        <p14:creationId xmlns:p14="http://schemas.microsoft.com/office/powerpoint/2010/main" val="10196982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2"/>
          <p:cNvSpPr>
            <a:spLocks noGrp="1" noChangeArrowheads="1"/>
          </p:cNvSpPr>
          <p:nvPr>
            <p:ph type="sldNum" idx="10"/>
          </p:nvPr>
        </p:nvSpPr>
        <p:spPr>
          <a:ln/>
        </p:spPr>
        <p:txBody>
          <a:bodyPr/>
          <a:lstStyle>
            <a:lvl1pPr>
              <a:defRPr/>
            </a:lvl1pPr>
          </a:lstStyle>
          <a:p>
            <a:fld id="{BD62C777-BACB-8947-A198-332B731F240B}" type="slidenum">
              <a:rPr lang="en-GB"/>
              <a:pPr/>
              <a:t>‹#›</a:t>
            </a:fld>
            <a:endParaRPr lang="en-GB"/>
          </a:p>
        </p:txBody>
      </p:sp>
    </p:spTree>
    <p:extLst>
      <p:ext uri="{BB962C8B-B14F-4D97-AF65-F5344CB8AC3E}">
        <p14:creationId xmlns:p14="http://schemas.microsoft.com/office/powerpoint/2010/main" val="31604108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idx="10"/>
          </p:nvPr>
        </p:nvSpPr>
        <p:spPr>
          <a:ln/>
        </p:spPr>
        <p:txBody>
          <a:bodyPr/>
          <a:lstStyle>
            <a:lvl1pPr>
              <a:defRPr/>
            </a:lvl1pPr>
          </a:lstStyle>
          <a:p>
            <a:fld id="{C2714D28-BD5E-4947-AF04-C25D4A13D72E}" type="slidenum">
              <a:rPr lang="en-GB"/>
              <a:pPr/>
              <a:t>‹#›</a:t>
            </a:fld>
            <a:endParaRPr lang="en-GB"/>
          </a:p>
        </p:txBody>
      </p:sp>
    </p:spTree>
    <p:extLst>
      <p:ext uri="{BB962C8B-B14F-4D97-AF65-F5344CB8AC3E}">
        <p14:creationId xmlns:p14="http://schemas.microsoft.com/office/powerpoint/2010/main" val="287880236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fld id="{C4C683EC-3C04-CD47-8D7E-30A531389AFC}" type="slidenum">
              <a:rPr lang="en-GB"/>
              <a:pPr/>
              <a:t>‹#›</a:t>
            </a:fld>
            <a:endParaRPr lang="en-GB"/>
          </a:p>
        </p:txBody>
      </p:sp>
    </p:spTree>
    <p:extLst>
      <p:ext uri="{BB962C8B-B14F-4D97-AF65-F5344CB8AC3E}">
        <p14:creationId xmlns:p14="http://schemas.microsoft.com/office/powerpoint/2010/main" val="22099195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idx="10"/>
          </p:nvPr>
        </p:nvSpPr>
        <p:spPr>
          <a:ln/>
        </p:spPr>
        <p:txBody>
          <a:bodyPr/>
          <a:lstStyle>
            <a:lvl1pPr>
              <a:defRPr/>
            </a:lvl1pPr>
          </a:lstStyle>
          <a:p>
            <a:fld id="{46EAC503-C062-F946-A3A7-690F7765C0DF}" type="slidenum">
              <a:rPr lang="en-GB"/>
              <a:pPr/>
              <a:t>‹#›</a:t>
            </a:fld>
            <a:endParaRPr lang="en-GB"/>
          </a:p>
        </p:txBody>
      </p:sp>
    </p:spTree>
    <p:extLst>
      <p:ext uri="{BB962C8B-B14F-4D97-AF65-F5344CB8AC3E}">
        <p14:creationId xmlns:p14="http://schemas.microsoft.com/office/powerpoint/2010/main" val="287941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sldNum" idx="10"/>
          </p:nvPr>
        </p:nvSpPr>
        <p:spPr>
          <a:ln/>
        </p:spPr>
        <p:txBody>
          <a:bodyPr/>
          <a:lstStyle>
            <a:lvl1pPr>
              <a:defRPr/>
            </a:lvl1pPr>
          </a:lstStyle>
          <a:p>
            <a:fld id="{9E03A66A-A5A9-9446-8DED-A208801070C7}" type="slidenum">
              <a:rPr lang="en-GB"/>
              <a:pPr/>
              <a:t>‹#›</a:t>
            </a:fld>
            <a:endParaRPr lang="en-GB"/>
          </a:p>
        </p:txBody>
      </p:sp>
    </p:spTree>
    <p:extLst>
      <p:ext uri="{BB962C8B-B14F-4D97-AF65-F5344CB8AC3E}">
        <p14:creationId xmlns:p14="http://schemas.microsoft.com/office/powerpoint/2010/main" val="114648185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2"/>
          <p:cNvSpPr>
            <a:spLocks noGrp="1" noChangeArrowheads="1"/>
          </p:cNvSpPr>
          <p:nvPr>
            <p:ph type="sldNum" idx="10"/>
          </p:nvPr>
        </p:nvSpPr>
        <p:spPr>
          <a:ln/>
        </p:spPr>
        <p:txBody>
          <a:bodyPr/>
          <a:lstStyle>
            <a:lvl1pPr>
              <a:defRPr/>
            </a:lvl1pPr>
          </a:lstStyle>
          <a:p>
            <a:fld id="{309F6B56-7180-0240-B439-7D8AAC769776}" type="slidenum">
              <a:rPr lang="en-GB"/>
              <a:pPr/>
              <a:t>‹#›</a:t>
            </a:fld>
            <a:endParaRPr lang="en-GB"/>
          </a:p>
        </p:txBody>
      </p:sp>
    </p:spTree>
    <p:extLst>
      <p:ext uri="{BB962C8B-B14F-4D97-AF65-F5344CB8AC3E}">
        <p14:creationId xmlns:p14="http://schemas.microsoft.com/office/powerpoint/2010/main" val="27563816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defTabSz="449263">
              <a:defRPr b="0"/>
            </a:lvl1pPr>
          </a:lstStyle>
          <a:p>
            <a:pPr>
              <a:defRPr/>
            </a:pPr>
            <a:endParaRPr lang="en-US"/>
          </a:p>
        </p:txBody>
      </p:sp>
      <p:sp>
        <p:nvSpPr>
          <p:cNvPr id="28" name="Rectangle 28"/>
          <p:cNvSpPr>
            <a:spLocks noGrp="1" noChangeArrowheads="1"/>
          </p:cNvSpPr>
          <p:nvPr>
            <p:ph type="ftr" sz="quarter" idx="11"/>
          </p:nvPr>
        </p:nvSpPr>
        <p:spPr/>
        <p:txBody>
          <a:bodyPr/>
          <a:lstStyle>
            <a:lvl1pPr defTabSz="449263">
              <a:defRPr b="0"/>
            </a:lvl1pPr>
          </a:lstStyle>
          <a:p>
            <a:pPr>
              <a:defRPr/>
            </a:pPr>
            <a:endParaRPr lang="en-US"/>
          </a:p>
        </p:txBody>
      </p:sp>
      <p:sp>
        <p:nvSpPr>
          <p:cNvPr id="29" name="Rectangle 29"/>
          <p:cNvSpPr>
            <a:spLocks noGrp="1" noChangeArrowheads="1"/>
          </p:cNvSpPr>
          <p:nvPr>
            <p:ph type="sldNum" sz="quarter" idx="12"/>
          </p:nvPr>
        </p:nvSpPr>
        <p:spPr/>
        <p:txBody>
          <a:bodyPr/>
          <a:lstStyle>
            <a:lvl1pPr defTabSz="449263">
              <a:defRPr b="0">
                <a:latin typeface="Arial" charset="0"/>
              </a:defRPr>
            </a:lvl1pPr>
          </a:lstStyle>
          <a:p>
            <a:pPr>
              <a:defRPr/>
            </a:pPr>
            <a:fld id="{FC869A03-B23B-3047-87AF-2A33C8293F2A}" type="slidenum">
              <a:rPr lang="en-US"/>
              <a:pPr>
                <a:defRPr/>
              </a:pPr>
              <a:t>‹#›</a:t>
            </a:fld>
            <a:endParaRPr lang="en-US"/>
          </a:p>
        </p:txBody>
      </p:sp>
    </p:spTree>
    <p:extLst>
      <p:ext uri="{BB962C8B-B14F-4D97-AF65-F5344CB8AC3E}">
        <p14:creationId xmlns:p14="http://schemas.microsoft.com/office/powerpoint/2010/main" val="11113282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DB24146-EDD4-1E49-AC69-69CE8EA0F889}" type="slidenum">
              <a:rPr lang="en-US"/>
              <a:pPr>
                <a:defRPr/>
              </a:pPr>
              <a:t>‹#›</a:t>
            </a:fld>
            <a:endParaRPr lang="en-US"/>
          </a:p>
        </p:txBody>
      </p:sp>
    </p:spTree>
    <p:extLst>
      <p:ext uri="{BB962C8B-B14F-4D97-AF65-F5344CB8AC3E}">
        <p14:creationId xmlns:p14="http://schemas.microsoft.com/office/powerpoint/2010/main" val="424601030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BF80EC7-524B-0C48-8EA7-D61B4AB749AA}" type="slidenum">
              <a:rPr lang="en-US"/>
              <a:pPr>
                <a:defRPr/>
              </a:pPr>
              <a:t>‹#›</a:t>
            </a:fld>
            <a:endParaRPr lang="en-US"/>
          </a:p>
        </p:txBody>
      </p:sp>
    </p:spTree>
    <p:extLst>
      <p:ext uri="{BB962C8B-B14F-4D97-AF65-F5344CB8AC3E}">
        <p14:creationId xmlns:p14="http://schemas.microsoft.com/office/powerpoint/2010/main" val="342389129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ABA7D9D-7E12-EC41-9CC4-DE5692DA6624}" type="slidenum">
              <a:rPr lang="en-US"/>
              <a:pPr>
                <a:defRPr/>
              </a:pPr>
              <a:t>‹#›</a:t>
            </a:fld>
            <a:endParaRPr lang="en-US"/>
          </a:p>
        </p:txBody>
      </p:sp>
    </p:spTree>
    <p:extLst>
      <p:ext uri="{BB962C8B-B14F-4D97-AF65-F5344CB8AC3E}">
        <p14:creationId xmlns:p14="http://schemas.microsoft.com/office/powerpoint/2010/main" val="41811698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593FFE9-6066-D74C-B7D8-94798299F7E7}" type="slidenum">
              <a:rPr lang="en-US"/>
              <a:pPr>
                <a:defRPr/>
              </a:pPr>
              <a:t>‹#›</a:t>
            </a:fld>
            <a:endParaRPr lang="en-US"/>
          </a:p>
        </p:txBody>
      </p:sp>
    </p:spTree>
    <p:extLst>
      <p:ext uri="{BB962C8B-B14F-4D97-AF65-F5344CB8AC3E}">
        <p14:creationId xmlns:p14="http://schemas.microsoft.com/office/powerpoint/2010/main" val="1141659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9755C1A6-3A37-5E41-B824-3A127FA12662}" type="slidenum">
              <a:rPr lang="en-US"/>
              <a:pPr>
                <a:defRPr/>
              </a:pPr>
              <a:t>‹#›</a:t>
            </a:fld>
            <a:endParaRPr lang="en-US"/>
          </a:p>
        </p:txBody>
      </p:sp>
    </p:spTree>
    <p:extLst>
      <p:ext uri="{BB962C8B-B14F-4D97-AF65-F5344CB8AC3E}">
        <p14:creationId xmlns:p14="http://schemas.microsoft.com/office/powerpoint/2010/main" val="187696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4C8DB2D-546D-F145-B68D-75B7752AF16D}" type="slidenum">
              <a:rPr lang="en-US"/>
              <a:pPr>
                <a:defRPr/>
              </a:pPr>
              <a:t>‹#›</a:t>
            </a:fld>
            <a:endParaRPr lang="en-US"/>
          </a:p>
        </p:txBody>
      </p:sp>
    </p:spTree>
    <p:extLst>
      <p:ext uri="{BB962C8B-B14F-4D97-AF65-F5344CB8AC3E}">
        <p14:creationId xmlns:p14="http://schemas.microsoft.com/office/powerpoint/2010/main" val="5988999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3162754-C3F2-854B-814E-A0D9B9E568DD}" type="slidenum">
              <a:rPr lang="en-US"/>
              <a:pPr>
                <a:defRPr/>
              </a:pPr>
              <a:t>‹#›</a:t>
            </a:fld>
            <a:endParaRPr lang="en-US"/>
          </a:p>
        </p:txBody>
      </p:sp>
    </p:spTree>
    <p:extLst>
      <p:ext uri="{BB962C8B-B14F-4D97-AF65-F5344CB8AC3E}">
        <p14:creationId xmlns:p14="http://schemas.microsoft.com/office/powerpoint/2010/main" val="13243447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76D50AA0-DFE2-BE48-8A08-418B75AE4BFA}" type="slidenum">
              <a:rPr lang="en-US"/>
              <a:pPr>
                <a:defRPr/>
              </a:pPr>
              <a:t>‹#›</a:t>
            </a:fld>
            <a:endParaRPr lang="en-US"/>
          </a:p>
        </p:txBody>
      </p:sp>
    </p:spTree>
    <p:extLst>
      <p:ext uri="{BB962C8B-B14F-4D97-AF65-F5344CB8AC3E}">
        <p14:creationId xmlns:p14="http://schemas.microsoft.com/office/powerpoint/2010/main" val="30958776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0F472D41-929F-D941-9B58-B2CC45C19243}" type="slidenum">
              <a:rPr lang="en-US"/>
              <a:pPr>
                <a:defRPr/>
              </a:pPr>
              <a:t>‹#›</a:t>
            </a:fld>
            <a:endParaRPr lang="en-US"/>
          </a:p>
        </p:txBody>
      </p:sp>
    </p:spTree>
    <p:extLst>
      <p:ext uri="{BB962C8B-B14F-4D97-AF65-F5344CB8AC3E}">
        <p14:creationId xmlns:p14="http://schemas.microsoft.com/office/powerpoint/2010/main" val="8788131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3F3DE2AC-3FA9-6048-9BA3-D0EF359CB4E3}" type="slidenum">
              <a:rPr lang="en-US"/>
              <a:pPr>
                <a:defRPr/>
              </a:pPr>
              <a:t>‹#›</a:t>
            </a:fld>
            <a:endParaRPr lang="en-US"/>
          </a:p>
        </p:txBody>
      </p:sp>
    </p:spTree>
    <p:extLst>
      <p:ext uri="{BB962C8B-B14F-4D97-AF65-F5344CB8AC3E}">
        <p14:creationId xmlns:p14="http://schemas.microsoft.com/office/powerpoint/2010/main" val="1262022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520294D-87E2-3944-BA65-631EE9E6FCC3}" type="slidenum">
              <a:rPr lang="en-US"/>
              <a:pPr>
                <a:defRPr/>
              </a:pPr>
              <a:t>‹#›</a:t>
            </a:fld>
            <a:endParaRPr lang="en-US"/>
          </a:p>
        </p:txBody>
      </p:sp>
    </p:spTree>
    <p:extLst>
      <p:ext uri="{BB962C8B-B14F-4D97-AF65-F5344CB8AC3E}">
        <p14:creationId xmlns:p14="http://schemas.microsoft.com/office/powerpoint/2010/main" val="39458051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defRPr>
            </a:lvl1pPr>
          </a:lstStyle>
          <a:p>
            <a:pPr>
              <a:defRPr/>
            </a:pPr>
            <a:fld id="{587707B1-4246-ED40-9EF2-4E42AF20EA4B}" type="slidenum">
              <a:rPr lang="en-US"/>
              <a:pPr>
                <a:defRPr/>
              </a:pPr>
              <a:t>‹#›</a:t>
            </a:fld>
            <a:endParaRPr lang="en-US"/>
          </a:p>
        </p:txBody>
      </p:sp>
    </p:spTree>
    <p:extLst>
      <p:ext uri="{BB962C8B-B14F-4D97-AF65-F5344CB8AC3E}">
        <p14:creationId xmlns:p14="http://schemas.microsoft.com/office/powerpoint/2010/main" val="7433292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5859131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3901971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13381952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20488622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36821280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28936801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352130242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94765210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829250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18289853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8483647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39216652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474783"/>
      </p:ext>
    </p:extLst>
  </p:cSld>
  <p:clrMapOvr>
    <a:masterClrMapping/>
  </p:clrMapOvr>
  <p:transition xmlns:p14="http://schemas.microsoft.com/office/powerpoint/2010/mai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104993"/>
      </p:ext>
    </p:extLst>
  </p:cSld>
  <p:clrMapOvr>
    <a:masterClrMapping/>
  </p:clrMapOvr>
  <p:transition xmlns:p14="http://schemas.microsoft.com/office/powerpoint/2010/mai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0988463"/>
      </p:ext>
    </p:extLst>
  </p:cSld>
  <p:clrMapOvr>
    <a:masterClrMapping/>
  </p:clrMapOvr>
  <p:transition xmlns:p14="http://schemas.microsoft.com/office/powerpoint/2010/mai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6777479"/>
      </p:ext>
    </p:extLst>
  </p:cSld>
  <p:clrMapOvr>
    <a:masterClrMapping/>
  </p:clrMapOvr>
  <p:transition xmlns:p14="http://schemas.microsoft.com/office/powerpoint/2010/mai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6860201"/>
      </p:ext>
    </p:extLst>
  </p:cSld>
  <p:clrMapOvr>
    <a:masterClrMapping/>
  </p:clrMapOvr>
  <p:transition xmlns:p14="http://schemas.microsoft.com/office/powerpoint/2010/mai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9826464"/>
      </p:ext>
    </p:extLst>
  </p:cSld>
  <p:clrMapOvr>
    <a:masterClrMapping/>
  </p:clrMapOvr>
  <p:transition xmlns:p14="http://schemas.microsoft.com/office/powerpoint/2010/mai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2676758"/>
      </p:ext>
    </p:extLst>
  </p:cSld>
  <p:clrMapOvr>
    <a:masterClrMapping/>
  </p:clrMapOvr>
  <p:transition xmlns:p14="http://schemas.microsoft.com/office/powerpoint/2010/mai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6048881"/>
      </p:ext>
    </p:extLst>
  </p:cSld>
  <p:clrMapOvr>
    <a:masterClrMapping/>
  </p:clrMapOvr>
  <p:transition xmlns:p14="http://schemas.microsoft.com/office/powerpoint/2010/mai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738179"/>
      </p:ext>
    </p:extLst>
  </p:cSld>
  <p:clrMapOvr>
    <a:masterClrMapping/>
  </p:clrMapOvr>
  <p:transition xmlns:p14="http://schemas.microsoft.com/office/powerpoint/2010/mai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952017"/>
      </p:ext>
    </p:extLst>
  </p:cSld>
  <p:clrMapOvr>
    <a:masterClrMapping/>
  </p:clrMapOvr>
  <p:transition xmlns:p14="http://schemas.microsoft.com/office/powerpoint/2010/mai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6580889"/>
      </p:ext>
    </p:extLst>
  </p:cSld>
  <p:clrMapOvr>
    <a:masterClrMapping/>
  </p:clrMapOvr>
  <p:transition xmlns:p14="http://schemas.microsoft.com/office/powerpoint/2010/mai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1918083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2101235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19772168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1748158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5163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631294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390696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15028848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1632277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36103635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3638727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DF45BDE5-E13E-E042-B189-699AEEA0D0F8}" type="slidenum">
              <a:rPr lang="en-GB"/>
              <a:pPr>
                <a:defRPr/>
              </a:pPr>
              <a:t>‹#›</a:t>
            </a:fld>
            <a:endParaRPr lang="en-GB"/>
          </a:p>
        </p:txBody>
      </p:sp>
    </p:spTree>
    <p:extLst>
      <p:ext uri="{BB962C8B-B14F-4D97-AF65-F5344CB8AC3E}">
        <p14:creationId xmlns:p14="http://schemas.microsoft.com/office/powerpoint/2010/main" val="29311595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0B81E78E-7234-294D-8E81-475D41030AD8}" type="slidenum">
              <a:rPr lang="en-GB"/>
              <a:pPr>
                <a:defRPr/>
              </a:pPr>
              <a:t>‹#›</a:t>
            </a:fld>
            <a:endParaRPr lang="en-GB"/>
          </a:p>
        </p:txBody>
      </p:sp>
    </p:spTree>
    <p:extLst>
      <p:ext uri="{BB962C8B-B14F-4D97-AF65-F5344CB8AC3E}">
        <p14:creationId xmlns:p14="http://schemas.microsoft.com/office/powerpoint/2010/main" val="23766143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2CCB4637-4586-254A-A5CD-AD002546CDED}" type="slidenum">
              <a:rPr lang="en-GB"/>
              <a:pPr>
                <a:defRPr/>
              </a:pPr>
              <a:t>‹#›</a:t>
            </a:fld>
            <a:endParaRPr lang="en-GB"/>
          </a:p>
        </p:txBody>
      </p:sp>
    </p:spTree>
    <p:extLst>
      <p:ext uri="{BB962C8B-B14F-4D97-AF65-F5344CB8AC3E}">
        <p14:creationId xmlns:p14="http://schemas.microsoft.com/office/powerpoint/2010/main" val="105779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930A5C73-844F-4141-B2A4-50D4275F1BC2}" type="slidenum">
              <a:rPr lang="en-GB"/>
              <a:pPr>
                <a:defRPr/>
              </a:pPr>
              <a:t>‹#›</a:t>
            </a:fld>
            <a:endParaRPr lang="en-GB"/>
          </a:p>
        </p:txBody>
      </p:sp>
    </p:spTree>
    <p:extLst>
      <p:ext uri="{BB962C8B-B14F-4D97-AF65-F5344CB8AC3E}">
        <p14:creationId xmlns:p14="http://schemas.microsoft.com/office/powerpoint/2010/main" val="24147432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70EB6275-2086-1340-B9C5-4B78EA40DF31}" type="slidenum">
              <a:rPr lang="en-GB"/>
              <a:pPr>
                <a:defRPr/>
              </a:pPr>
              <a:t>‹#›</a:t>
            </a:fld>
            <a:endParaRPr lang="en-GB"/>
          </a:p>
        </p:txBody>
      </p:sp>
    </p:spTree>
    <p:extLst>
      <p:ext uri="{BB962C8B-B14F-4D97-AF65-F5344CB8AC3E}">
        <p14:creationId xmlns:p14="http://schemas.microsoft.com/office/powerpoint/2010/main" val="20576011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90706B22-4222-5D46-A35C-0F1F15C1CB30}" type="slidenum">
              <a:rPr lang="en-GB"/>
              <a:pPr>
                <a:defRPr/>
              </a:pPr>
              <a:t>‹#›</a:t>
            </a:fld>
            <a:endParaRPr lang="en-GB"/>
          </a:p>
        </p:txBody>
      </p:sp>
    </p:spTree>
    <p:extLst>
      <p:ext uri="{BB962C8B-B14F-4D97-AF65-F5344CB8AC3E}">
        <p14:creationId xmlns:p14="http://schemas.microsoft.com/office/powerpoint/2010/main" val="4208986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7D685CA8-654F-184B-B6B2-E9E6487EE5D0}" type="slidenum">
              <a:rPr lang="en-GB"/>
              <a:pPr>
                <a:defRPr/>
              </a:pPr>
              <a:t>‹#›</a:t>
            </a:fld>
            <a:endParaRPr lang="en-GB"/>
          </a:p>
        </p:txBody>
      </p:sp>
    </p:spTree>
    <p:extLst>
      <p:ext uri="{BB962C8B-B14F-4D97-AF65-F5344CB8AC3E}">
        <p14:creationId xmlns:p14="http://schemas.microsoft.com/office/powerpoint/2010/main" val="200982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2ABB63A1-DE00-5743-BF12-00C39F67BCE8}" type="slidenum">
              <a:rPr lang="en-GB"/>
              <a:pPr>
                <a:defRPr/>
              </a:pPr>
              <a:t>‹#›</a:t>
            </a:fld>
            <a:endParaRPr lang="en-GB"/>
          </a:p>
        </p:txBody>
      </p:sp>
    </p:spTree>
    <p:extLst>
      <p:ext uri="{BB962C8B-B14F-4D97-AF65-F5344CB8AC3E}">
        <p14:creationId xmlns:p14="http://schemas.microsoft.com/office/powerpoint/2010/main" val="8716567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445D55CD-E3E5-4B4A-BFE5-D4C6B40483E7}" type="slidenum">
              <a:rPr lang="en-GB"/>
              <a:pPr>
                <a:defRPr/>
              </a:pPr>
              <a:t>‹#›</a:t>
            </a:fld>
            <a:endParaRPr lang="en-GB"/>
          </a:p>
        </p:txBody>
      </p:sp>
    </p:spTree>
    <p:extLst>
      <p:ext uri="{BB962C8B-B14F-4D97-AF65-F5344CB8AC3E}">
        <p14:creationId xmlns:p14="http://schemas.microsoft.com/office/powerpoint/2010/main" val="22997385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F82AE046-ED9F-DC4E-A8E8-EDFF827E9993}" type="slidenum">
              <a:rPr lang="en-GB"/>
              <a:pPr>
                <a:defRPr/>
              </a:pPr>
              <a:t>‹#›</a:t>
            </a:fld>
            <a:endParaRPr lang="en-GB"/>
          </a:p>
        </p:txBody>
      </p:sp>
    </p:spTree>
    <p:extLst>
      <p:ext uri="{BB962C8B-B14F-4D97-AF65-F5344CB8AC3E}">
        <p14:creationId xmlns:p14="http://schemas.microsoft.com/office/powerpoint/2010/main" val="9901133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E1A4EB3D-D390-714B-9364-FCD6E65A5CC0}" type="slidenum">
              <a:rPr lang="en-GB"/>
              <a:pPr>
                <a:defRPr/>
              </a:pPr>
              <a:t>‹#›</a:t>
            </a:fld>
            <a:endParaRPr lang="en-GB"/>
          </a:p>
        </p:txBody>
      </p:sp>
    </p:spTree>
    <p:extLst>
      <p:ext uri="{BB962C8B-B14F-4D97-AF65-F5344CB8AC3E}">
        <p14:creationId xmlns:p14="http://schemas.microsoft.com/office/powerpoint/2010/main" val="3952817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36081018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215896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64764606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8625970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35713163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3745490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3697579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24217093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34888982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13304120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76415757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1577804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1548732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899176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1133833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19329550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7144165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2729172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41261381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7317354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4136061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45294854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3.xml"/><Relationship Id="rId12" Type="http://schemas.openxmlformats.org/officeDocument/2006/relationships/slideLayout" Target="../slideLayouts/slideLayout124.xml"/><Relationship Id="rId13" Type="http://schemas.openxmlformats.org/officeDocument/2006/relationships/slideLayout" Target="../slideLayouts/slideLayout125.xml"/><Relationship Id="rId14" Type="http://schemas.openxmlformats.org/officeDocument/2006/relationships/theme" Target="../theme/theme12.xml"/><Relationship Id="rId1" Type="http://schemas.openxmlformats.org/officeDocument/2006/relationships/slideLayout" Target="../slideLayouts/slideLayout113.xml"/><Relationship Id="rId2" Type="http://schemas.openxmlformats.org/officeDocument/2006/relationships/slideLayout" Target="../slideLayouts/slideLayout114.xml"/><Relationship Id="rId3" Type="http://schemas.openxmlformats.org/officeDocument/2006/relationships/slideLayout" Target="../slideLayouts/slideLayout115.xml"/><Relationship Id="rId4" Type="http://schemas.openxmlformats.org/officeDocument/2006/relationships/slideLayout" Target="../slideLayouts/slideLayout116.xml"/><Relationship Id="rId5" Type="http://schemas.openxmlformats.org/officeDocument/2006/relationships/slideLayout" Target="../slideLayouts/slideLayout117.xml"/><Relationship Id="rId6" Type="http://schemas.openxmlformats.org/officeDocument/2006/relationships/slideLayout" Target="../slideLayouts/slideLayout118.xml"/><Relationship Id="rId7" Type="http://schemas.openxmlformats.org/officeDocument/2006/relationships/slideLayout" Target="../slideLayouts/slideLayout119.xml"/><Relationship Id="rId8" Type="http://schemas.openxmlformats.org/officeDocument/2006/relationships/slideLayout" Target="../slideLayouts/slideLayout120.xml"/><Relationship Id="rId9" Type="http://schemas.openxmlformats.org/officeDocument/2006/relationships/slideLayout" Target="../slideLayouts/slideLayout121.xml"/><Relationship Id="rId10"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6.xml"/><Relationship Id="rId12" Type="http://schemas.openxmlformats.org/officeDocument/2006/relationships/slideLayout" Target="../slideLayouts/slideLayout137.xml"/><Relationship Id="rId13" Type="http://schemas.openxmlformats.org/officeDocument/2006/relationships/theme" Target="../theme/theme13.xml"/><Relationship Id="rId1" Type="http://schemas.openxmlformats.org/officeDocument/2006/relationships/slideLayout" Target="../slideLayouts/slideLayout126.xml"/><Relationship Id="rId2" Type="http://schemas.openxmlformats.org/officeDocument/2006/relationships/slideLayout" Target="../slideLayouts/slideLayout127.xml"/><Relationship Id="rId3" Type="http://schemas.openxmlformats.org/officeDocument/2006/relationships/slideLayout" Target="../slideLayouts/slideLayout128.xml"/><Relationship Id="rId4" Type="http://schemas.openxmlformats.org/officeDocument/2006/relationships/slideLayout" Target="../slideLayouts/slideLayout129.xml"/><Relationship Id="rId5" Type="http://schemas.openxmlformats.org/officeDocument/2006/relationships/slideLayout" Target="../slideLayouts/slideLayout130.xml"/><Relationship Id="rId6" Type="http://schemas.openxmlformats.org/officeDocument/2006/relationships/slideLayout" Target="../slideLayouts/slideLayout131.xml"/><Relationship Id="rId7" Type="http://schemas.openxmlformats.org/officeDocument/2006/relationships/slideLayout" Target="../slideLayouts/slideLayout132.xml"/><Relationship Id="rId8" Type="http://schemas.openxmlformats.org/officeDocument/2006/relationships/slideLayout" Target="../slideLayouts/slideLayout133.xml"/><Relationship Id="rId9" Type="http://schemas.openxmlformats.org/officeDocument/2006/relationships/slideLayout" Target="../slideLayouts/slideLayout134.xml"/><Relationship Id="rId10"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slideLayout" Target="../slideLayouts/slideLayout149.xml"/><Relationship Id="rId13" Type="http://schemas.openxmlformats.org/officeDocument/2006/relationships/theme" Target="../theme/theme14.xml"/><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theme" Target="../theme/theme15.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3.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slideLayout" Target="../slideLayouts/slideLayout100.xml"/><Relationship Id="rId13"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sp>
        <p:nvSpPr>
          <p:cNvPr id="25602" name="Text Box 1"/>
          <p:cNvSpPr txBox="1">
            <a:spLocks noChangeArrowheads="1"/>
          </p:cNvSpPr>
          <p:nvPr/>
        </p:nvSpPr>
        <p:spPr bwMode="auto">
          <a:xfrm>
            <a:off x="457200" y="6249988"/>
            <a:ext cx="2133600" cy="476250"/>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smtClean="0">
              <a:solidFill>
                <a:srgbClr val="FFFFFF"/>
              </a:solidFill>
            </a:endParaRPr>
          </a:p>
        </p:txBody>
      </p:sp>
      <p:sp>
        <p:nvSpPr>
          <p:cNvPr id="3074" name="Rectangle 2"/>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Arial" charset="0"/>
              <a:buNone/>
              <a:defRPr sz="1200">
                <a:solidFill>
                  <a:srgbClr val="FFFFFF"/>
                </a:solidFill>
                <a:latin typeface="Times New Roman" charset="0"/>
                <a:ea typeface="MS PGothic" charset="0"/>
                <a:cs typeface="MS PGothic" charset="0"/>
              </a:defRPr>
            </a:lvl1pPr>
          </a:lstStyle>
          <a:p>
            <a:fld id="{A23E6877-D432-834C-B0A4-3EB4F375A16F}" type="slidenum">
              <a:rPr lang="en-GB"/>
              <a:pPr/>
              <a:t>‹#›</a:t>
            </a:fld>
            <a:endParaRPr lang="en-GB"/>
          </a:p>
        </p:txBody>
      </p:sp>
      <p:grpSp>
        <p:nvGrpSpPr>
          <p:cNvPr id="486404" name="Group 3"/>
          <p:cNvGrpSpPr>
            <a:grpSpLocks/>
          </p:cNvGrpSpPr>
          <p:nvPr/>
        </p:nvGrpSpPr>
        <p:grpSpPr bwMode="auto">
          <a:xfrm>
            <a:off x="0" y="0"/>
            <a:ext cx="9139238" cy="6848475"/>
            <a:chOff x="0" y="0"/>
            <a:chExt cx="5757" cy="4314"/>
          </a:xfrm>
        </p:grpSpPr>
        <p:grpSp>
          <p:nvGrpSpPr>
            <p:cNvPr id="486408" name="Group 4"/>
            <p:cNvGrpSpPr>
              <a:grpSpLocks/>
            </p:cNvGrpSpPr>
            <p:nvPr/>
          </p:nvGrpSpPr>
          <p:grpSpPr bwMode="auto">
            <a:xfrm>
              <a:off x="1728" y="2230"/>
              <a:ext cx="4026" cy="2084"/>
              <a:chOff x="1728" y="2230"/>
              <a:chExt cx="4026" cy="2084"/>
            </a:xfrm>
          </p:grpSpPr>
          <p:sp>
            <p:nvSpPr>
              <p:cNvPr id="486411" name="AutoShape 5"/>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6412" name="AutoShape 6"/>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6413" name="AutoShape 7"/>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6414" name="AutoShape 8"/>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6415" name="AutoShape 9"/>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86409" name="AutoShape 10"/>
            <p:cNvSpPr>
              <a:spLocks noChangeArrowheads="1"/>
            </p:cNvSpPr>
            <p:nvPr/>
          </p:nvSpPr>
          <p:spPr bwMode="auto">
            <a:xfrm>
              <a:off x="3322" y="1341"/>
              <a:ext cx="1825" cy="1537"/>
            </a:xfrm>
            <a:custGeom>
              <a:avLst/>
              <a:gdLst>
                <a:gd name="T0" fmla="*/ 2 w 2296"/>
                <a:gd name="T1" fmla="*/ 6188 h 1469"/>
                <a:gd name="T2" fmla="*/ 2 w 2296"/>
                <a:gd name="T3" fmla="*/ 5908 h 1469"/>
                <a:gd name="T4" fmla="*/ 2 w 2296"/>
                <a:gd name="T5" fmla="*/ 5591 h 1469"/>
                <a:gd name="T6" fmla="*/ 2 w 2296"/>
                <a:gd name="T7" fmla="*/ 5238 h 1469"/>
                <a:gd name="T8" fmla="*/ 2 w 2296"/>
                <a:gd name="T9" fmla="*/ 4858 h 1469"/>
                <a:gd name="T10" fmla="*/ 2 w 2296"/>
                <a:gd name="T11" fmla="*/ 4421 h 1469"/>
                <a:gd name="T12" fmla="*/ 2 w 2296"/>
                <a:gd name="T13" fmla="*/ 3905 h 1469"/>
                <a:gd name="T14" fmla="*/ 2 w 2296"/>
                <a:gd name="T15" fmla="*/ 3270 h 1469"/>
                <a:gd name="T16" fmla="*/ 2 w 2296"/>
                <a:gd name="T17" fmla="*/ 2670 h 1469"/>
                <a:gd name="T18" fmla="*/ 2 w 2296"/>
                <a:gd name="T19" fmla="*/ 2128 h 1469"/>
                <a:gd name="T20" fmla="*/ 2 w 2296"/>
                <a:gd name="T21" fmla="*/ 1614 h 1469"/>
                <a:gd name="T22" fmla="*/ 2 w 2296"/>
                <a:gd name="T23" fmla="*/ 920 h 1469"/>
                <a:gd name="T24" fmla="*/ 2 w 2296"/>
                <a:gd name="T25" fmla="*/ 539 h 1469"/>
                <a:gd name="T26" fmla="*/ 2 w 2296"/>
                <a:gd name="T27" fmla="*/ 249 h 1469"/>
                <a:gd name="T28" fmla="*/ 2 w 2296"/>
                <a:gd name="T29" fmla="*/ 10 h 1469"/>
                <a:gd name="T30" fmla="*/ 2 w 2296"/>
                <a:gd name="T31" fmla="*/ 0 h 1469"/>
                <a:gd name="T32" fmla="*/ 2 w 2296"/>
                <a:gd name="T33" fmla="*/ 701 h 1469"/>
                <a:gd name="T34" fmla="*/ 2 w 2296"/>
                <a:gd name="T35" fmla="*/ 1490 h 1469"/>
                <a:gd name="T36" fmla="*/ 2 w 2296"/>
                <a:gd name="T37" fmla="*/ 1909 h 1469"/>
                <a:gd name="T38" fmla="*/ 2 w 2296"/>
                <a:gd name="T39" fmla="*/ 2342 h 1469"/>
                <a:gd name="T40" fmla="*/ 2 w 2296"/>
                <a:gd name="T41" fmla="*/ 2794 h 1469"/>
                <a:gd name="T42" fmla="*/ 2 w 2296"/>
                <a:gd name="T43" fmla="*/ 3270 h 1469"/>
                <a:gd name="T44" fmla="*/ 2 w 2296"/>
                <a:gd name="T45" fmla="*/ 3707 h 1469"/>
                <a:gd name="T46" fmla="*/ 2 w 2296"/>
                <a:gd name="T47" fmla="*/ 4099 h 1469"/>
                <a:gd name="T48" fmla="*/ 2 w 2296"/>
                <a:gd name="T49" fmla="*/ 4421 h 1469"/>
                <a:gd name="T50" fmla="*/ 2 w 2296"/>
                <a:gd name="T51" fmla="*/ 4679 h 1469"/>
                <a:gd name="T52" fmla="*/ 2 w 2296"/>
                <a:gd name="T53" fmla="*/ 4929 h 1469"/>
                <a:gd name="T54" fmla="*/ 2 w 2296"/>
                <a:gd name="T55" fmla="*/ 5303 h 1469"/>
                <a:gd name="T56" fmla="*/ 2 w 2296"/>
                <a:gd name="T57" fmla="*/ 5651 h 1469"/>
                <a:gd name="T58" fmla="*/ 2 w 2296"/>
                <a:gd name="T59" fmla="*/ 6012 h 1469"/>
                <a:gd name="T60" fmla="*/ 2 w 2296"/>
                <a:gd name="T61" fmla="*/ 6233 h 1469"/>
                <a:gd name="T62" fmla="*/ 2 w 2296"/>
                <a:gd name="T63" fmla="*/ 6441 h 1469"/>
                <a:gd name="T64" fmla="*/ 2 w 2296"/>
                <a:gd name="T65" fmla="*/ 6715 h 1469"/>
                <a:gd name="T66" fmla="*/ 2 w 2296"/>
                <a:gd name="T67" fmla="*/ 7032 h 1469"/>
                <a:gd name="T68" fmla="*/ 0 w 2296"/>
                <a:gd name="T69" fmla="*/ 7365 h 1469"/>
                <a:gd name="T70" fmla="*/ 2 w 2296"/>
                <a:gd name="T71" fmla="*/ 7749 h 1469"/>
                <a:gd name="T72" fmla="*/ 2 w 2296"/>
                <a:gd name="T73" fmla="*/ 8069 h 1469"/>
                <a:gd name="T74" fmla="*/ 2 w 2296"/>
                <a:gd name="T75" fmla="*/ 8331 h 1469"/>
                <a:gd name="T76" fmla="*/ 2 w 2296"/>
                <a:gd name="T77" fmla="*/ 8570 h 1469"/>
                <a:gd name="T78" fmla="*/ 2 w 2296"/>
                <a:gd name="T79" fmla="*/ 8255 h 1469"/>
                <a:gd name="T80" fmla="*/ 2 w 2296"/>
                <a:gd name="T81" fmla="*/ 7944 h 1469"/>
                <a:gd name="T82" fmla="*/ 2 w 2296"/>
                <a:gd name="T83" fmla="*/ 7619 h 1469"/>
                <a:gd name="T84" fmla="*/ 2 w 2296"/>
                <a:gd name="T85" fmla="*/ 7351 h 1469"/>
                <a:gd name="T86" fmla="*/ 2 w 2296"/>
                <a:gd name="T87" fmla="*/ 7051 h 1469"/>
                <a:gd name="T88" fmla="*/ 2 w 2296"/>
                <a:gd name="T89" fmla="*/ 6802 h 1469"/>
                <a:gd name="T90" fmla="*/ 2 w 2296"/>
                <a:gd name="T91" fmla="*/ 6543 h 1469"/>
                <a:gd name="T92" fmla="*/ 2 w 2296"/>
                <a:gd name="T93" fmla="*/ 6355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486410" name="AutoShape 11"/>
            <p:cNvSpPr>
              <a:spLocks noChangeArrowheads="1"/>
            </p:cNvSpPr>
            <p:nvPr/>
          </p:nvSpPr>
          <p:spPr bwMode="auto">
            <a:xfrm>
              <a:off x="0" y="0"/>
              <a:ext cx="5758" cy="1776"/>
            </a:xfrm>
            <a:custGeom>
              <a:avLst/>
              <a:gdLst>
                <a:gd name="T0" fmla="*/ 0 w 5740"/>
                <a:gd name="T1" fmla="*/ 0 h 1906"/>
                <a:gd name="T2" fmla="*/ 0 w 5740"/>
                <a:gd name="T3" fmla="*/ 120 h 1906"/>
                <a:gd name="T4" fmla="*/ 6485 w 5740"/>
                <a:gd name="T5" fmla="*/ 120 h 1906"/>
                <a:gd name="T6" fmla="*/ 648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486405" name="Rectangle 12"/>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5606" name="Text Box 13"/>
          <p:cNvSpPr txBox="1">
            <a:spLocks noChangeArrowheads="1"/>
          </p:cNvSpPr>
          <p:nvPr/>
        </p:nvSpPr>
        <p:spPr bwMode="auto">
          <a:xfrm>
            <a:off x="3124200" y="6248400"/>
            <a:ext cx="2895600" cy="476250"/>
          </a:xfrm>
          <a:prstGeom prst="rect">
            <a:avLst/>
          </a:prstGeom>
          <a:noFill/>
          <a:ln>
            <a:noFill/>
          </a:ln>
          <a:extLst/>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nSpc>
                <a:spcPct val="93000"/>
              </a:lnSpc>
              <a:buClr>
                <a:srgbClr val="FFFFFF"/>
              </a:buClr>
              <a:buSzPct val="100000"/>
              <a:buFont typeface="Arial" charset="0"/>
              <a:buNone/>
              <a:defRPr/>
            </a:pPr>
            <a:endParaRPr lang="en-US" smtClean="0">
              <a:solidFill>
                <a:srgbClr val="FFFFFF"/>
              </a:solidFill>
            </a:endParaRPr>
          </a:p>
        </p:txBody>
      </p:sp>
      <p:sp>
        <p:nvSpPr>
          <p:cNvPr id="486407" name="Rectangle 14"/>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500671" r:id="rId1"/>
    <p:sldLayoutId id="2147500672" r:id="rId2"/>
    <p:sldLayoutId id="2147500673" r:id="rId3"/>
    <p:sldLayoutId id="2147500674" r:id="rId4"/>
    <p:sldLayoutId id="2147500675" r:id="rId5"/>
    <p:sldLayoutId id="2147500676" r:id="rId6"/>
    <p:sldLayoutId id="2147500677" r:id="rId7"/>
    <p:sldLayoutId id="2147500678" r:id="rId8"/>
    <p:sldLayoutId id="2147500679" r:id="rId9"/>
    <p:sldLayoutId id="2147500680" r:id="rId10"/>
    <p:sldLayoutId id="2147500681"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charset="0"/>
        <a:defRPr sz="4400" b="1">
          <a:solidFill>
            <a:srgbClr val="E5E5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charset="0"/>
        <a:buChar char=""/>
        <a:defRPr sz="2800">
          <a:solidFill>
            <a:srgbClr val="FFFFFF"/>
          </a:solidFill>
          <a:latin typeface="Arial"/>
          <a:ea typeface="MS PGothic" panose="020B0600070205080204" pitchFamily="34" charset="-128"/>
          <a:cs typeface="Arial"/>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charset="0"/>
        <a:buChar char=""/>
        <a:defRPr sz="2400">
          <a:solidFill>
            <a:srgbClr val="FFFFFF"/>
          </a:solidFill>
          <a:latin typeface="Arial"/>
          <a:ea typeface="MS PGothic" panose="020B0600070205080204" pitchFamily="34" charset="-128"/>
          <a:cs typeface="Arial"/>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S PGothic" panose="020B0600070205080204" pitchFamily="34" charset="-128"/>
          <a:cs typeface="Arial"/>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charset="0"/>
        <a:buChar char=""/>
        <a:defRPr sz="2000">
          <a:solidFill>
            <a:srgbClr val="FFFFFF"/>
          </a:solidFill>
          <a:latin typeface="Arial"/>
          <a:ea typeface="MS PGothic" panose="020B0600070205080204" pitchFamily="34" charset="-128"/>
          <a:cs typeface="Arial"/>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07234" name="Group 2"/>
          <p:cNvGrpSpPr>
            <a:grpSpLocks/>
          </p:cNvGrpSpPr>
          <p:nvPr/>
        </p:nvGrpSpPr>
        <p:grpSpPr bwMode="auto">
          <a:xfrm>
            <a:off x="0" y="0"/>
            <a:ext cx="8839200" cy="6858000"/>
            <a:chOff x="0" y="0"/>
            <a:chExt cx="5568" cy="4320"/>
          </a:xfrm>
        </p:grpSpPr>
        <p:grpSp>
          <p:nvGrpSpPr>
            <p:cNvPr id="607240" name="Group 3"/>
            <p:cNvGrpSpPr>
              <a:grpSpLocks/>
            </p:cNvGrpSpPr>
            <p:nvPr userDrawn="1"/>
          </p:nvGrpSpPr>
          <p:grpSpPr bwMode="auto">
            <a:xfrm>
              <a:off x="0" y="0"/>
              <a:ext cx="3216" cy="3072"/>
              <a:chOff x="0" y="0"/>
              <a:chExt cx="2928" cy="2784"/>
            </a:xfrm>
          </p:grpSpPr>
          <p:sp>
            <p:nvSpPr>
              <p:cNvPr id="60725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607241" name="Group 9"/>
            <p:cNvGrpSpPr>
              <a:grpSpLocks/>
            </p:cNvGrpSpPr>
            <p:nvPr userDrawn="1"/>
          </p:nvGrpSpPr>
          <p:grpSpPr bwMode="auto">
            <a:xfrm>
              <a:off x="2016" y="2016"/>
              <a:ext cx="2448" cy="2304"/>
              <a:chOff x="0" y="0"/>
              <a:chExt cx="2928" cy="2784"/>
            </a:xfrm>
          </p:grpSpPr>
          <p:sp>
            <p:nvSpPr>
              <p:cNvPr id="60724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5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nvGrpSpPr>
            <p:cNvPr id="607242" name="Group 15"/>
            <p:cNvGrpSpPr>
              <a:grpSpLocks/>
            </p:cNvGrpSpPr>
            <p:nvPr userDrawn="1"/>
          </p:nvGrpSpPr>
          <p:grpSpPr bwMode="auto">
            <a:xfrm>
              <a:off x="2832" y="96"/>
              <a:ext cx="2736" cy="2592"/>
              <a:chOff x="0" y="0"/>
              <a:chExt cx="2928" cy="2784"/>
            </a:xfrm>
          </p:grpSpPr>
          <p:sp>
            <p:nvSpPr>
              <p:cNvPr id="60724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sp>
            <p:nvSpPr>
              <p:cNvPr id="60724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914400" eaLnBrk="0" hangingPunct="0"/>
                <a:endParaRPr lang="en-US">
                  <a:solidFill>
                    <a:srgbClr val="EAEAEA"/>
                  </a:solidFill>
                  <a:latin typeface="Times" charset="0"/>
                </a:endParaRPr>
              </a:p>
            </p:txBody>
          </p:sp>
        </p:grpSp>
      </p:grpSp>
      <p:sp>
        <p:nvSpPr>
          <p:cNvPr id="60723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723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b="1">
                <a:solidFill>
                  <a:srgbClr val="EAEAEA"/>
                </a:solidFill>
                <a:latin typeface="Times New Roman" charset="0"/>
              </a:defRPr>
            </a:lvl1pPr>
          </a:lstStyle>
          <a:p>
            <a:pPr>
              <a:defRPr/>
            </a:pPr>
            <a:fld id="{28CBAB18-7746-1947-A79E-7975365D60E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093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a:defRPr/>
            </a:pPr>
            <a:fld id="{3E40D658-0BE8-354F-91D6-2FEF5B5FFA42}" type="slidenum">
              <a:rPr lang="en-US"/>
              <a:pPr defTabSz="914400">
                <a:defRPr/>
              </a:pPr>
              <a:t>‹#›</a:t>
            </a:fld>
            <a:endParaRPr lang="en-US"/>
          </a:p>
        </p:txBody>
      </p:sp>
    </p:spTree>
    <p:extLst>
      <p:ext uri="{BB962C8B-B14F-4D97-AF65-F5344CB8AC3E}">
        <p14:creationId xmlns:p14="http://schemas.microsoft.com/office/powerpoint/2010/main" val="1222759489"/>
      </p:ext>
    </p:extLst>
  </p:cSld>
  <p:clrMap bg1="dk2" tx1="lt1" bg2="dk1" tx2="lt2" accent1="accent1" accent2="accent2" accent3="accent3" accent4="accent4" accent5="accent5" accent6="accent6" hlink="hlink" folHlink="folHlink"/>
  <p:sldLayoutIdLst>
    <p:sldLayoutId id="2147501005" r:id="rId1"/>
    <p:sldLayoutId id="2147501006" r:id="rId2"/>
    <p:sldLayoutId id="2147501007" r:id="rId3"/>
    <p:sldLayoutId id="2147501008" r:id="rId4"/>
    <p:sldLayoutId id="2147501009" r:id="rId5"/>
    <p:sldLayoutId id="2147501010" r:id="rId6"/>
    <p:sldLayoutId id="2147501011" r:id="rId7"/>
    <p:sldLayoutId id="2147501012" r:id="rId8"/>
    <p:sldLayoutId id="2147501013" r:id="rId9"/>
    <p:sldLayoutId id="2147501014" r:id="rId10"/>
    <p:sldLayoutId id="2147501015" r:id="rId11"/>
    <p:sldLayoutId id="2147501016"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defTabSz="914400">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defTabSz="914400">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defTabSz="914400">
              <a:defRPr/>
            </a:pPr>
            <a:fld id="{F5056FE8-D165-9948-828B-BC6E174C315C}" type="slidenum">
              <a:rPr lang="en-US"/>
              <a:pPr defTabSz="914400">
                <a:defRPr/>
              </a:pPr>
              <a:t>‹#›</a:t>
            </a:fld>
            <a:endParaRPr lang="en-US"/>
          </a:p>
        </p:txBody>
      </p:sp>
    </p:spTree>
    <p:extLst>
      <p:ext uri="{BB962C8B-B14F-4D97-AF65-F5344CB8AC3E}">
        <p14:creationId xmlns:p14="http://schemas.microsoft.com/office/powerpoint/2010/main" val="793235232"/>
      </p:ext>
    </p:extLst>
  </p:cSld>
  <p:clrMap bg1="dk2" tx1="lt1" bg2="dk1" tx2="lt2" accent1="accent1" accent2="accent2" accent3="accent3" accent4="accent4" accent5="accent5" accent6="accent6" hlink="hlink" folHlink="folHlink"/>
  <p:sldLayoutIdLst>
    <p:sldLayoutId id="2147501018" r:id="rId1"/>
    <p:sldLayoutId id="2147501019" r:id="rId2"/>
    <p:sldLayoutId id="2147501020" r:id="rId3"/>
    <p:sldLayoutId id="2147501021" r:id="rId4"/>
    <p:sldLayoutId id="2147501022" r:id="rId5"/>
    <p:sldLayoutId id="2147501023" r:id="rId6"/>
    <p:sldLayoutId id="2147501024" r:id="rId7"/>
    <p:sldLayoutId id="2147501025" r:id="rId8"/>
    <p:sldLayoutId id="2147501026" r:id="rId9"/>
    <p:sldLayoutId id="2147501027" r:id="rId10"/>
    <p:sldLayoutId id="2147501028" r:id="rId11"/>
    <p:sldLayoutId id="2147501029"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defTabSz="914400">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a:defRPr/>
            </a:pPr>
            <a:fld id="{702AA6AB-FE12-B64E-A53B-01A350F735F4}" type="slidenum">
              <a:rPr lang="en-US">
                <a:solidFill>
                  <a:srgbClr val="000000"/>
                </a:solidFill>
              </a:rPr>
              <a:pPr defTabSz="914400">
                <a:defRPr/>
              </a:pPr>
              <a:t>‹#›</a:t>
            </a:fld>
            <a:endParaRPr lang="en-US">
              <a:solidFill>
                <a:srgbClr val="000000"/>
              </a:solidFill>
            </a:endParaRPr>
          </a:p>
        </p:txBody>
      </p:sp>
    </p:spTree>
    <p:extLst>
      <p:ext uri="{BB962C8B-B14F-4D97-AF65-F5344CB8AC3E}">
        <p14:creationId xmlns:p14="http://schemas.microsoft.com/office/powerpoint/2010/main" val="2794669785"/>
      </p:ext>
    </p:extLst>
  </p:cSld>
  <p:clrMap bg1="lt1" tx1="dk1" bg2="lt2" tx2="dk2" accent1="accent1" accent2="accent2" accent3="accent3" accent4="accent4" accent5="accent5" accent6="accent6" hlink="hlink" folHlink="folHlink"/>
  <p:sldLayoutIdLst>
    <p:sldLayoutId id="2147501031" r:id="rId1"/>
    <p:sldLayoutId id="2147501032" r:id="rId2"/>
    <p:sldLayoutId id="2147501033" r:id="rId3"/>
    <p:sldLayoutId id="2147501034" r:id="rId4"/>
    <p:sldLayoutId id="2147501035" r:id="rId5"/>
    <p:sldLayoutId id="2147501036" r:id="rId6"/>
    <p:sldLayoutId id="2147501037" r:id="rId7"/>
    <p:sldLayoutId id="2147501038" r:id="rId8"/>
    <p:sldLayoutId id="2147501039" r:id="rId9"/>
    <p:sldLayoutId id="2147501040" r:id="rId10"/>
    <p:sldLayoutId id="2147501041" r:id="rId11"/>
  </p:sldLayoutIdLst>
  <p:transition xmlns:p14="http://schemas.microsoft.com/office/powerpoint/2010/mai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C1ED05B7-2545-5542-B714-79F5BB35EE5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32" r:id="rId1"/>
    <p:sldLayoutId id="2147500533" r:id="rId2"/>
    <p:sldLayoutId id="2147500534" r:id="rId3"/>
    <p:sldLayoutId id="2147500535" r:id="rId4"/>
    <p:sldLayoutId id="2147500536" r:id="rId5"/>
    <p:sldLayoutId id="2147500537" r:id="rId6"/>
    <p:sldLayoutId id="2147500538" r:id="rId7"/>
    <p:sldLayoutId id="2147500539" r:id="rId8"/>
    <p:sldLayoutId id="2147500540" r:id="rId9"/>
    <p:sldLayoutId id="2147500541" r:id="rId10"/>
    <p:sldLayoutId id="2147500542"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60770"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160771"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0772"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0773"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0774"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0775"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0776"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0777"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0778"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60779"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60780"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73069"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73070"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smtClean="0"/>
          </a:p>
        </p:txBody>
      </p:sp>
      <p:sp>
        <p:nvSpPr>
          <p:cNvPr id="16398"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a:defRPr/>
            </a:pPr>
            <a:fld id="{00E46C4C-CE37-E045-8D60-F4FF51299BA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543" r:id="rId1"/>
    <p:sldLayoutId id="2147500544" r:id="rId2"/>
    <p:sldLayoutId id="2147500545" r:id="rId3"/>
    <p:sldLayoutId id="2147500546" r:id="rId4"/>
    <p:sldLayoutId id="2147500547" r:id="rId5"/>
    <p:sldLayoutId id="2147500548" r:id="rId6"/>
    <p:sldLayoutId id="2147500549" r:id="rId7"/>
    <p:sldLayoutId id="2147500550" r:id="rId8"/>
    <p:sldLayoutId id="2147500551" r:id="rId9"/>
    <p:sldLayoutId id="2147500552" r:id="rId10"/>
    <p:sldLayoutId id="2147500553"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a:defRPr/>
            </a:pPr>
            <a:fld id="{8E244ADD-A01F-AF49-9722-CD49DBDA41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722" r:id="rId1"/>
    <p:sldLayoutId id="2147500723" r:id="rId2"/>
    <p:sldLayoutId id="2147500724" r:id="rId3"/>
    <p:sldLayoutId id="2147500725" r:id="rId4"/>
    <p:sldLayoutId id="2147500726" r:id="rId5"/>
    <p:sldLayoutId id="2147500727" r:id="rId6"/>
    <p:sldLayoutId id="2147500728" r:id="rId7"/>
    <p:sldLayoutId id="2147500729" r:id="rId8"/>
    <p:sldLayoutId id="2147500730" r:id="rId9"/>
    <p:sldLayoutId id="2147500731" r:id="rId10"/>
    <p:sldLayoutId id="2147500732"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0766" r:id="rId1"/>
    <p:sldLayoutId id="2147500767" r:id="rId2"/>
    <p:sldLayoutId id="2147500768" r:id="rId3"/>
    <p:sldLayoutId id="2147500769" r:id="rId4"/>
    <p:sldLayoutId id="2147500770" r:id="rId5"/>
    <p:sldLayoutId id="2147500771" r:id="rId6"/>
    <p:sldLayoutId id="2147500772" r:id="rId7"/>
    <p:sldLayoutId id="2147500773" r:id="rId8"/>
    <p:sldLayoutId id="2147500774" r:id="rId9"/>
    <p:sldLayoutId id="2147500775" r:id="rId10"/>
    <p:sldLayoutId id="2147500776" r:id="rId11"/>
    <p:sldLayoutId id="2147500777" r:id="rId12"/>
  </p:sldLayoutIdLs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4.png"/><Relationship Id="rId1" Type="http://schemas.openxmlformats.org/officeDocument/2006/relationships/themeOverride" Target="../theme/themeOverride1.xml"/><Relationship Id="rId2" Type="http://schemas.openxmlformats.org/officeDocument/2006/relationships/slideLayout" Target="../slideLayouts/slideLayout1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notesSlide" Target="../notesSlides/notesSlide11.xml"/><Relationship Id="rId3"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png"/><Relationship Id="rId1" Type="http://schemas.openxmlformats.org/officeDocument/2006/relationships/slideLayout" Target="../slideLayouts/slideLayout6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1.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0.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3.xml"/><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4" Type="http://schemas.openxmlformats.org/officeDocument/2006/relationships/image" Target="../media/image27.png"/><Relationship Id="rId1" Type="http://schemas.openxmlformats.org/officeDocument/2006/relationships/themeOverride" Target="../theme/themeOverride3.xml"/><Relationship Id="rId2" Type="http://schemas.openxmlformats.org/officeDocument/2006/relationships/slideLayout" Target="../slideLayouts/slideLayout8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8.png"/><Relationship Id="rId1" Type="http://schemas.openxmlformats.org/officeDocument/2006/relationships/themeOverride" Target="../theme/themeOverride4.xml"/><Relationship Id="rId2"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3.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6.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31.png"/><Relationship Id="rId1" Type="http://schemas.openxmlformats.org/officeDocument/2006/relationships/themeOverride" Target="../theme/themeOverride5.xml"/><Relationship Id="rId2"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2.png"/><Relationship Id="rId1" Type="http://schemas.openxmlformats.org/officeDocument/2006/relationships/themeOverride" Target="../theme/themeOverride6.xml"/><Relationship Id="rId2"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3.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4.xml"/><Relationship Id="rId3"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6.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113.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0.xml"/><Relationship Id="rId3" Type="http://schemas.openxmlformats.org/officeDocument/2006/relationships/image" Target="../media/image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1.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13.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3.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4.xml"/><Relationship Id="rId3" Type="http://schemas.openxmlformats.org/officeDocument/2006/relationships/image" Target="../media/image4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6.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7.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8.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9.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0.xml"/><Relationship Id="rId3"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2.xml"/><Relationship Id="rId3"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3.xml"/><Relationship Id="rId3"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4.xml"/><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5.xml"/><Relationship Id="rId3"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6.xml"/><Relationship Id="rId3"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7.xml"/><Relationship Id="rId3" Type="http://schemas.openxmlformats.org/officeDocument/2006/relationships/image" Target="../media/image3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8.xml"/><Relationship Id="rId3" Type="http://schemas.openxmlformats.org/officeDocument/2006/relationships/image" Target="../media/image5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59.xml"/><Relationship Id="rId3" Type="http://schemas.openxmlformats.org/officeDocument/2006/relationships/image" Target="../media/image2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1.xml"/><Relationship Id="rId3" Type="http://schemas.openxmlformats.org/officeDocument/2006/relationships/image" Target="../media/image1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2.xml"/><Relationship Id="rId3" Type="http://schemas.openxmlformats.org/officeDocument/2006/relationships/image" Target="../media/image2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3.xml"/><Relationship Id="rId3" Type="http://schemas.openxmlformats.org/officeDocument/2006/relationships/image" Target="../media/image3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4.xml"/><Relationship Id="rId3" Type="http://schemas.openxmlformats.org/officeDocument/2006/relationships/image" Target="../media/image5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5.xml"/><Relationship Id="rId3" Type="http://schemas.openxmlformats.org/officeDocument/2006/relationships/image" Target="../media/image5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6.xml"/><Relationship Id="rId3" Type="http://schemas.openxmlformats.org/officeDocument/2006/relationships/image" Target="../media/image6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7.xml"/><Relationship Id="rId3"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0.png"/><Relationship Id="rId1" Type="http://schemas.openxmlformats.org/officeDocument/2006/relationships/themeOverride" Target="../theme/themeOverride2.xml"/><Relationship Id="rId2" Type="http://schemas.openxmlformats.org/officeDocument/2006/relationships/slideLayout" Target="../slideLayouts/slideLayout1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10000"/>
          <a:stretch/>
        </p:blipFill>
        <p:spPr>
          <a:xfrm>
            <a:off x="0" y="116632"/>
            <a:ext cx="9224092" cy="5760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a:extLst/>
        </p:spPr>
        <p:txBody>
          <a:bodyPr anchor="ctr"/>
          <a:lstStyle/>
          <a:p>
            <a:pPr>
              <a:defRPr/>
            </a:pPr>
            <a:r>
              <a:rPr lang="en-US" b="1" i="1" dirty="0" smtClean="0">
                <a:effectLst>
                  <a:glow rad="127000">
                    <a:schemeClr val="tx1"/>
                  </a:glow>
                </a:effectLst>
                <a:latin typeface="Arial" charset="0"/>
                <a:ea typeface="ＭＳ Ｐゴシック" charset="0"/>
                <a:cs typeface="ＭＳ Ｐゴシック" charset="0"/>
              </a:rPr>
              <a:t>Isaiah 1</a:t>
            </a:r>
            <a:endParaRPr lang="en-US"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1059" y="9807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600" b="1" dirty="0" smtClean="0">
                <a:solidFill>
                  <a:srgbClr val="FFFFFF"/>
                </a:solidFill>
                <a:effectLst>
                  <a:glow rad="127000">
                    <a:srgbClr val="000000"/>
                  </a:glow>
                </a:effectLst>
                <a:latin typeface="Arial" charset="0"/>
                <a:ea typeface="ＭＳ Ｐゴシック" charset="0"/>
                <a:cs typeface="ＭＳ Ｐゴシック" charset="0"/>
              </a:rPr>
              <a:t>When God Takes His People to Court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5"/>
          <p:cNvSpPr txBox="1">
            <a:spLocks noChangeArrowheads="1"/>
          </p:cNvSpPr>
          <p:nvPr/>
        </p:nvSpPr>
        <p:spPr bwMode="auto">
          <a:xfrm>
            <a:off x="0" y="5877272"/>
            <a:ext cx="9144000" cy="100771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Dr. Rick Griffith, </a:t>
            </a:r>
            <a:r>
              <a:rPr lang="en-US" sz="2000" b="1" kern="0" dirty="0" smtClean="0">
                <a:solidFill>
                  <a:srgbClr val="FFFFFF"/>
                </a:solidFill>
                <a:effectLst>
                  <a:outerShdw blurRad="38100" dist="38100" dir="2700000" algn="tl">
                    <a:srgbClr val="000000"/>
                  </a:outerShdw>
                </a:effectLst>
                <a:latin typeface="Arial"/>
                <a:cs typeface="Arial"/>
              </a:rPr>
              <a:t>Crossroads International Church, Singapore</a:t>
            </a:r>
            <a:endParaRPr lang="en-US" sz="2000" b="1" kern="0" dirty="0" smtClean="0">
              <a:solidFill>
                <a:srgbClr val="FFFFFF"/>
              </a:solidFill>
              <a:effectLst>
                <a:outerShdw blurRad="38100" dist="38100" dir="2700000" algn="tl">
                  <a:srgbClr val="000000"/>
                </a:outerShdw>
              </a:effectLst>
              <a:latin typeface="Arial"/>
              <a:cs typeface="Arial"/>
            </a:endParaRPr>
          </a:p>
          <a:p>
            <a:pPr algn="ctr" fontAlgn="auto">
              <a:spcBef>
                <a:spcPts val="0"/>
              </a:spcBef>
              <a:spcAft>
                <a:spcPts val="0"/>
              </a:spcAft>
              <a:defRPr/>
            </a:pPr>
            <a:r>
              <a:rPr lang="en-US" sz="2000" b="1" kern="0" dirty="0" smtClean="0">
                <a:solidFill>
                  <a:srgbClr val="FFFFFF"/>
                </a:solidFill>
                <a:effectLst>
                  <a:outerShdw blurRad="38100" dist="38100" dir="2700000" algn="tl">
                    <a:srgbClr val="000000"/>
                  </a:outerShdw>
                </a:effectLst>
                <a:latin typeface="Arial"/>
                <a:cs typeface="Arial"/>
              </a:rPr>
              <a:t>www.biblestudydownloads.com</a:t>
            </a:r>
          </a:p>
        </p:txBody>
      </p:sp>
    </p:spTree>
    <p:extLst>
      <p:ext uri="{BB962C8B-B14F-4D97-AF65-F5344CB8AC3E}">
        <p14:creationId xmlns:p14="http://schemas.microsoft.com/office/powerpoint/2010/main" val="2319379940"/>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0883"/>
          <a:stretch/>
        </p:blipFill>
        <p:spPr>
          <a:xfrm>
            <a:off x="0" y="4322"/>
            <a:ext cx="9144000" cy="68230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Isaiah 1</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9962" y="5229200"/>
            <a:ext cx="9144000" cy="140596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One of the most famous court cases in history…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4591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29" name="Picture 1" descr="Isaiah Autho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9" name="Rectangle 3"/>
          <p:cNvSpPr>
            <a:spLocks noGrp="1" noChangeArrowheads="1"/>
          </p:cNvSpPr>
          <p:nvPr>
            <p:ph type="title" idx="4294967295"/>
          </p:nvPr>
        </p:nvSpPr>
        <p:spPr>
          <a:xfrm>
            <a:off x="19050" y="188913"/>
            <a:ext cx="4932363" cy="2243137"/>
          </a:xfrm>
        </p:spPr>
        <p:txBody>
          <a:bodyPr/>
          <a:lstStyle/>
          <a:p>
            <a:pPr>
              <a:defRPr/>
            </a:pPr>
            <a:r>
              <a:rPr lang="en-US" sz="5400" b="1" dirty="0" smtClean="0">
                <a:solidFill>
                  <a:srgbClr val="FFFFFF"/>
                </a:solidFill>
                <a:effectLst>
                  <a:glow rad="228600">
                    <a:schemeClr val="bg2"/>
                  </a:glow>
                </a:effectLst>
                <a:cs typeface="+mj-cs"/>
              </a:rPr>
              <a:t>Who was Isaiah?</a:t>
            </a:r>
          </a:p>
        </p:txBody>
      </p:sp>
      <p:sp>
        <p:nvSpPr>
          <p:cNvPr id="4" name="Rectangle 3"/>
          <p:cNvSpPr txBox="1">
            <a:spLocks noChangeArrowheads="1"/>
          </p:cNvSpPr>
          <p:nvPr/>
        </p:nvSpPr>
        <p:spPr bwMode="auto">
          <a:xfrm>
            <a:off x="0" y="4077072"/>
            <a:ext cx="4932363" cy="224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5400" b="1" dirty="0" smtClean="0">
                <a:solidFill>
                  <a:srgbClr val="FFFFFF"/>
                </a:solidFill>
                <a:effectLst>
                  <a:glow rad="228600">
                    <a:schemeClr val="bg2"/>
                  </a:glow>
                </a:effectLst>
                <a:cs typeface="+mj-cs"/>
              </a:rPr>
              <a:t>"The </a:t>
            </a:r>
            <a:r>
              <a:rPr lang="en-US" sz="5400" b="1" dirty="0" smtClean="0">
                <a:solidFill>
                  <a:srgbClr val="FFFFFF"/>
                </a:solidFill>
                <a:effectLst>
                  <a:glow rad="228600">
                    <a:schemeClr val="bg2"/>
                  </a:glow>
                </a:effectLst>
                <a:cs typeface="+mj-cs"/>
              </a:rPr>
              <a:t>L</a:t>
            </a:r>
            <a:r>
              <a:rPr lang="en-US" sz="4800" b="1" dirty="0" smtClean="0">
                <a:solidFill>
                  <a:srgbClr val="FFFFFF"/>
                </a:solidFill>
                <a:effectLst>
                  <a:glow rad="228600">
                    <a:schemeClr val="bg2"/>
                  </a:glow>
                </a:effectLst>
                <a:cs typeface="+mj-cs"/>
              </a:rPr>
              <a:t>ORD</a:t>
            </a:r>
            <a:r>
              <a:rPr lang="en-US" sz="5400" b="1" dirty="0" smtClean="0">
                <a:solidFill>
                  <a:srgbClr val="FFFFFF"/>
                </a:solidFill>
                <a:effectLst>
                  <a:glow rad="228600">
                    <a:schemeClr val="bg2"/>
                  </a:glow>
                </a:effectLst>
                <a:cs typeface="+mj-cs"/>
              </a:rPr>
              <a:t> is </a:t>
            </a:r>
            <a:r>
              <a:rPr lang="en-US" sz="5400" b="1" dirty="0" smtClean="0">
                <a:solidFill>
                  <a:srgbClr val="FFFFFF"/>
                </a:solidFill>
                <a:effectLst>
                  <a:glow rad="228600">
                    <a:schemeClr val="bg2"/>
                  </a:glow>
                </a:effectLst>
                <a:cs typeface="+mj-cs"/>
              </a:rPr>
              <a:t>salvation"</a:t>
            </a:r>
            <a:endParaRPr lang="en-US" sz="5400" b="1" dirty="0" smtClean="0">
              <a:solidFill>
                <a:srgbClr val="FFFFFF"/>
              </a:solidFill>
              <a:effectLst>
                <a:glow rad="228600">
                  <a:schemeClr val="bg2"/>
                </a:glow>
              </a:effectLst>
              <a:cs typeface="+mj-c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Isaiah 1:1 (NIV)</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67544" y="1700808"/>
            <a:ext cx="8280920" cy="403204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000" b="1" dirty="0" smtClean="0">
                <a:solidFill>
                  <a:srgbClr val="FFFFFF"/>
                </a:solidFill>
                <a:effectLst>
                  <a:glow rad="127000">
                    <a:srgbClr val="000000"/>
                  </a:glow>
                </a:effectLst>
                <a:latin typeface="Arial" charset="0"/>
                <a:ea typeface="ＭＳ Ｐゴシック" charset="0"/>
                <a:cs typeface="ＭＳ Ｐゴシック" charset="0"/>
              </a:rPr>
              <a:t>"The </a:t>
            </a:r>
            <a:r>
              <a:rPr lang="en-US" sz="4000" b="1" dirty="0">
                <a:solidFill>
                  <a:srgbClr val="FFFFFF"/>
                </a:solidFill>
                <a:effectLst>
                  <a:glow rad="127000">
                    <a:srgbClr val="000000"/>
                  </a:glow>
                </a:effectLst>
                <a:latin typeface="Arial" charset="0"/>
                <a:ea typeface="ＭＳ Ｐゴシック" charset="0"/>
                <a:cs typeface="ＭＳ Ｐゴシック" charset="0"/>
              </a:rPr>
              <a:t>vision concerning Judah and Jerusalem that Isaiah son of Amoz saw during the reigns of </a:t>
            </a:r>
            <a:r>
              <a:rPr lang="en-US" sz="4000" b="1" dirty="0" err="1">
                <a:solidFill>
                  <a:srgbClr val="FFFFFF"/>
                </a:solidFill>
                <a:effectLst>
                  <a:glow rad="127000">
                    <a:srgbClr val="000000"/>
                  </a:glow>
                </a:effectLst>
                <a:latin typeface="Arial" charset="0"/>
                <a:ea typeface="ＭＳ Ｐゴシック" charset="0"/>
                <a:cs typeface="ＭＳ Ｐゴシック" charset="0"/>
              </a:rPr>
              <a:t>Uzziah</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Jotham</a:t>
            </a:r>
            <a:r>
              <a:rPr lang="en-US" sz="4000" b="1" dirty="0">
                <a:solidFill>
                  <a:srgbClr val="FFFFFF"/>
                </a:solidFill>
                <a:effectLst>
                  <a:glow rad="127000">
                    <a:srgbClr val="000000"/>
                  </a:glow>
                </a:effectLst>
                <a:latin typeface="Arial" charset="0"/>
                <a:ea typeface="ＭＳ Ｐゴシック" charset="0"/>
                <a:cs typeface="ＭＳ Ｐゴシック" charset="0"/>
              </a:rPr>
              <a:t>, </a:t>
            </a:r>
            <a:r>
              <a:rPr lang="en-US" sz="4000" b="1" dirty="0" err="1">
                <a:solidFill>
                  <a:srgbClr val="FFFFFF"/>
                </a:solidFill>
                <a:effectLst>
                  <a:glow rad="127000">
                    <a:srgbClr val="000000"/>
                  </a:glow>
                </a:effectLst>
                <a:latin typeface="Arial" charset="0"/>
                <a:ea typeface="ＭＳ Ｐゴシック" charset="0"/>
                <a:cs typeface="ＭＳ Ｐゴシック" charset="0"/>
              </a:rPr>
              <a:t>Ahaz</a:t>
            </a:r>
            <a:r>
              <a:rPr lang="en-US" sz="4000" b="1" dirty="0">
                <a:solidFill>
                  <a:srgbClr val="FFFFFF"/>
                </a:solidFill>
                <a:effectLst>
                  <a:glow rad="127000">
                    <a:srgbClr val="000000"/>
                  </a:glow>
                </a:effectLst>
                <a:latin typeface="Arial" charset="0"/>
                <a:ea typeface="ＭＳ Ｐゴシック" charset="0"/>
                <a:cs typeface="ＭＳ Ｐゴシック" charset="0"/>
              </a:rPr>
              <a:t> and Hezekiah, kings of Judah</a:t>
            </a:r>
            <a:r>
              <a:rPr lang="en-US" sz="4000" b="1" dirty="0" smtClean="0">
                <a:solidFill>
                  <a:srgbClr val="FFFFFF"/>
                </a:solidFill>
                <a:effectLst>
                  <a:glow rad="127000">
                    <a:srgbClr val="000000"/>
                  </a:glow>
                </a:effectLst>
                <a:latin typeface="Arial" charset="0"/>
                <a:ea typeface="ＭＳ Ｐゴシック" charset="0"/>
                <a:cs typeface="ＭＳ Ｐゴシック" charset="0"/>
              </a:rPr>
              <a:t>."</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607812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a:extLst/>
        </p:spPr>
        <p:txBody>
          <a:bodyPr anchor="t"/>
          <a:lstStyle/>
          <a:p>
            <a:pPr algn="l">
              <a:defRPr/>
            </a:pPr>
            <a:r>
              <a:rPr lang="en-US" b="1" dirty="0" smtClean="0">
                <a:effectLst>
                  <a:glow rad="127000">
                    <a:schemeClr val="tx1"/>
                  </a:glow>
                </a:effectLst>
                <a:latin typeface="Arial" charset="0"/>
                <a:ea typeface="ＭＳ Ｐゴシック" charset="0"/>
                <a:cs typeface="ＭＳ Ｐゴシック" charset="0"/>
              </a:rPr>
              <a:t>Divided Kingdom</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Judah</a:t>
            </a:r>
            <a:endParaRPr lang="en-US" sz="3200" b="1" dirty="0">
              <a:solidFill>
                <a:srgbClr val="FFFFFF"/>
              </a:solidFill>
              <a:effectLst>
                <a:glow rad="101600">
                  <a:srgbClr val="000000">
                    <a:alpha val="75000"/>
                  </a:srgbClr>
                </a:glow>
              </a:effectLst>
              <a:latin typeface="Arial"/>
              <a:ea typeface="+mn-ea"/>
              <a:cs typeface="Arial"/>
            </a:endParaRP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Israel</a:t>
            </a:r>
            <a:endParaRPr lang="en-US" sz="3200" b="1" dirty="0">
              <a:solidFill>
                <a:srgbClr val="FFFFFF"/>
              </a:solidFill>
              <a:effectLst>
                <a:glow rad="101600">
                  <a:srgbClr val="000000">
                    <a:alpha val="75000"/>
                  </a:srgbClr>
                </a:glow>
              </a:effectLst>
              <a:latin typeface="Arial"/>
              <a:ea typeface="+mn-ea"/>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smtClean="0">
                <a:solidFill>
                  <a:srgbClr val="FFFFFF"/>
                </a:solidFill>
                <a:latin typeface="Arial" charset="0"/>
                <a:cs typeface="Arial" charset="0"/>
              </a:rPr>
              <a:t>140</a:t>
            </a:r>
            <a:endParaRPr lang="en-US" b="1" dirty="0">
              <a:solidFill>
                <a:srgbClr val="FFFFFF"/>
              </a:solidFill>
              <a:latin typeface="Arial" charset="0"/>
              <a:cs typeface="Arial" charset="0"/>
            </a:endParaRP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smtClean="0">
                <a:solidFill>
                  <a:srgbClr val="FFFFFF"/>
                </a:solidFill>
                <a:effectLst>
                  <a:glow rad="127000">
                    <a:srgbClr val="000000"/>
                  </a:glow>
                </a:effectLst>
                <a:latin typeface="Arial" charset="0"/>
                <a:ea typeface="ＭＳ Ｐゴシック" charset="0"/>
                <a:cs typeface="ＭＳ Ｐゴシック" charset="0"/>
              </a:rPr>
              <a:t>1 Kings 12–2 Kings 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Ammon</a:t>
            </a:r>
            <a:endParaRPr lang="en-US" sz="3200" b="1" dirty="0">
              <a:solidFill>
                <a:srgbClr val="FFFFFF"/>
              </a:solidFill>
              <a:effectLst>
                <a:glow rad="101600">
                  <a:srgbClr val="000000">
                    <a:alpha val="75000"/>
                  </a:srgbClr>
                </a:glow>
              </a:effectLst>
              <a:latin typeface="Arial"/>
              <a:ea typeface="+mn-ea"/>
              <a:cs typeface="Arial"/>
            </a:endParaRP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Aram</a:t>
            </a:r>
            <a:endParaRPr lang="en-US" sz="3200" b="1" dirty="0">
              <a:solidFill>
                <a:srgbClr val="FFFFFF"/>
              </a:solidFill>
              <a:effectLst>
                <a:glow rad="101600">
                  <a:srgbClr val="000000">
                    <a:alpha val="75000"/>
                  </a:srgbClr>
                </a:glow>
              </a:effectLst>
              <a:latin typeface="Arial"/>
              <a:ea typeface="+mn-ea"/>
              <a:cs typeface="Arial"/>
            </a:endParaRP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Edom</a:t>
            </a:r>
            <a:endParaRPr lang="en-US" sz="3200" b="1" dirty="0">
              <a:solidFill>
                <a:srgbClr val="FFFFFF"/>
              </a:solidFill>
              <a:effectLst>
                <a:glow rad="101600">
                  <a:srgbClr val="000000">
                    <a:alpha val="75000"/>
                  </a:srgbClr>
                </a:glow>
              </a:effectLst>
              <a:latin typeface="Arial"/>
              <a:ea typeface="+mn-ea"/>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Moab</a:t>
            </a:r>
            <a:endParaRPr lang="en-US" sz="3200" b="1" dirty="0">
              <a:solidFill>
                <a:srgbClr val="FFFFFF"/>
              </a:solidFill>
              <a:effectLst>
                <a:glow rad="101600">
                  <a:srgbClr val="000000">
                    <a:alpha val="75000"/>
                  </a:srgbClr>
                </a:glow>
              </a:effectLst>
              <a:latin typeface="Arial"/>
              <a:ea typeface="+mn-ea"/>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Egypt</a:t>
            </a:r>
            <a:endParaRPr lang="en-US" sz="3200" b="1" dirty="0">
              <a:solidFill>
                <a:srgbClr val="FFFFFF"/>
              </a:solidFill>
              <a:effectLst>
                <a:glow rad="101600">
                  <a:srgbClr val="000000">
                    <a:alpha val="75000"/>
                  </a:srgbClr>
                </a:glow>
              </a:effectLst>
              <a:latin typeface="Arial"/>
              <a:ea typeface="+mn-ea"/>
              <a:cs typeface="Arial"/>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Philistia</a:t>
            </a:r>
            <a:endParaRPr lang="en-US" sz="3200" b="1" dirty="0">
              <a:solidFill>
                <a:srgbClr val="FFFFFF"/>
              </a:solidFill>
              <a:effectLst>
                <a:glow rad="101600">
                  <a:srgbClr val="000000">
                    <a:alpha val="75000"/>
                  </a:srgbClr>
                </a:glow>
              </a:effectLst>
              <a:latin typeface="Arial"/>
              <a:ea typeface="+mn-ea"/>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smtClean="0">
                <a:solidFill>
                  <a:srgbClr val="FFFFFF"/>
                </a:solidFill>
                <a:effectLst>
                  <a:glow rad="101600">
                    <a:srgbClr val="000000">
                      <a:alpha val="75000"/>
                    </a:srgbClr>
                  </a:glow>
                </a:effectLst>
                <a:latin typeface="Arial"/>
                <a:ea typeface="+mn-ea"/>
                <a:cs typeface="Arial"/>
              </a:rPr>
              <a:t>Phoenicia</a:t>
            </a:r>
            <a:endParaRPr lang="en-US" sz="3200" b="1" dirty="0">
              <a:solidFill>
                <a:srgbClr val="FFFFFF"/>
              </a:solidFill>
              <a:effectLst>
                <a:glow rad="101600">
                  <a:srgbClr val="000000">
                    <a:alpha val="75000"/>
                  </a:srgbClr>
                </a:glow>
              </a:effectLst>
              <a:latin typeface="Arial"/>
              <a:ea typeface="+mn-ea"/>
              <a:cs typeface="Arial"/>
            </a:endParaRPr>
          </a:p>
        </p:txBody>
      </p:sp>
    </p:spTree>
    <p:extLst>
      <p:ext uri="{BB962C8B-B14F-4D97-AF65-F5344CB8AC3E}">
        <p14:creationId xmlns:p14="http://schemas.microsoft.com/office/powerpoint/2010/main" val="256467967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2"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3"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4"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5"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6"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614407"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eaLnBrk="0" hangingPunct="0"/>
            <a:endParaRPr lang="en-US" sz="2000">
              <a:solidFill>
                <a:srgbClr val="EAEAEA"/>
              </a:solidFill>
              <a:cs typeface="Arial" charset="0"/>
            </a:endParaRPr>
          </a:p>
        </p:txBody>
      </p:sp>
      <p:sp>
        <p:nvSpPr>
          <p:cNvPr id="18441" name="Text Box 10"/>
          <p:cNvSpPr txBox="1">
            <a:spLocks noChangeArrowheads="1"/>
          </p:cNvSpPr>
          <p:nvPr/>
        </p:nvSpPr>
        <p:spPr bwMode="auto">
          <a:xfrm>
            <a:off x="8382000" y="76200"/>
            <a:ext cx="69850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hangingPunct="1">
              <a:defRPr/>
            </a:pPr>
            <a:r>
              <a:rPr lang="en-US" b="1" smtClean="0">
                <a:solidFill>
                  <a:srgbClr val="FFFFFF"/>
                </a:solidFill>
                <a:effectLst>
                  <a:outerShdw blurRad="38100" dist="38100" dir="2700000" algn="tl">
                    <a:srgbClr val="000000"/>
                  </a:outerShdw>
                </a:effectLst>
                <a:latin typeface="Arial" charset="0"/>
                <a:cs typeface="Arial" charset="0"/>
              </a:rPr>
              <a:t>342</a:t>
            </a:r>
            <a:endParaRPr lang="en-US" sz="2000" b="1" smtClean="0">
              <a:solidFill>
                <a:srgbClr val="FFFFFF"/>
              </a:solidFill>
              <a:effectLst>
                <a:outerShdw blurRad="38100" dist="38100" dir="2700000" algn="tl">
                  <a:srgbClr val="000000"/>
                </a:outerShdw>
              </a:effectLst>
              <a:latin typeface="Arial"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Obadiah</a:t>
            </a: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Jonah</a:t>
            </a: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Amos</a:t>
            </a: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Hosea</a:t>
            </a: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Isaiah</a:t>
            </a: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a:solidFill>
                  <a:srgbClr val="FFFFFF"/>
                </a:solidFill>
                <a:cs typeface="Arial" charset="0"/>
              </a:rPr>
              <a:t>Micah</a:t>
            </a:r>
          </a:p>
        </p:txBody>
      </p:sp>
      <p:sp>
        <p:nvSpPr>
          <p:cNvPr id="8212"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Nahum</a:t>
            </a:r>
          </a:p>
        </p:txBody>
      </p:sp>
      <p:sp>
        <p:nvSpPr>
          <p:cNvPr id="8213" name="Rectangle 21"/>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Zephaniah</a:t>
            </a:r>
          </a:p>
        </p:txBody>
      </p:sp>
      <p:sp>
        <p:nvSpPr>
          <p:cNvPr id="8214" name="Rectangle 22"/>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dirty="0">
                <a:solidFill>
                  <a:srgbClr val="FFFFFF"/>
                </a:solidFill>
                <a:cs typeface="Arial" charset="0"/>
              </a:rPr>
              <a:t>Habakkuk</a:t>
            </a:r>
          </a:p>
        </p:txBody>
      </p:sp>
      <p:sp>
        <p:nvSpPr>
          <p:cNvPr id="8215" name="Rectangle 23"/>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Joel</a:t>
            </a:r>
          </a:p>
        </p:txBody>
      </p:sp>
      <p:sp>
        <p:nvSpPr>
          <p:cNvPr id="8217" name="Rectangle 25"/>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Jeremiah</a:t>
            </a:r>
          </a:p>
        </p:txBody>
      </p:sp>
      <p:sp>
        <p:nvSpPr>
          <p:cNvPr id="8218" name="Rectangle 26"/>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Lamentations</a:t>
            </a:r>
          </a:p>
        </p:txBody>
      </p:sp>
      <p:sp>
        <p:nvSpPr>
          <p:cNvPr id="8219" name="Rectangle 27"/>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Daniel</a:t>
            </a:r>
          </a:p>
        </p:txBody>
      </p:sp>
      <p:sp>
        <p:nvSpPr>
          <p:cNvPr id="8220" name="Rectangle 28"/>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Ezekiel</a:t>
            </a:r>
          </a:p>
        </p:txBody>
      </p:sp>
      <p:sp>
        <p:nvSpPr>
          <p:cNvPr id="8221" name="Rectangle 29"/>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spcBef>
                <a:spcPct val="20000"/>
              </a:spcBef>
              <a:buClr>
                <a:srgbClr val="99CCFF"/>
              </a:buClr>
              <a:buSzPct val="110000"/>
            </a:pPr>
            <a:r>
              <a:rPr lang="en-US" sz="2800">
                <a:solidFill>
                  <a:srgbClr val="FFFFFF"/>
                </a:solidFill>
                <a:cs typeface="Arial" charset="0"/>
              </a:rPr>
              <a:t>Haggai</a:t>
            </a:r>
          </a:p>
        </p:txBody>
      </p:sp>
      <p:sp>
        <p:nvSpPr>
          <p:cNvPr id="8222" name="Rectangle 30"/>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a:spcBef>
                <a:spcPct val="20000"/>
              </a:spcBef>
              <a:buClr>
                <a:srgbClr val="99CCFF"/>
              </a:buClr>
              <a:buSzPct val="110000"/>
            </a:pPr>
            <a:r>
              <a:rPr lang="en-US" sz="2800">
                <a:solidFill>
                  <a:srgbClr val="FFFFFF"/>
                </a:solidFill>
                <a:cs typeface="Arial" charset="0"/>
              </a:rPr>
              <a:t>Zechariah</a:t>
            </a:r>
          </a:p>
        </p:txBody>
      </p:sp>
      <p:sp>
        <p:nvSpPr>
          <p:cNvPr id="8223" name="Rectangle 31"/>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lang="en-US" sz="2800">
                <a:solidFill>
                  <a:srgbClr val="FFFFFF"/>
                </a:solidFill>
                <a:cs typeface="Arial" charset="0"/>
              </a:rPr>
              <a:t>Malachi</a:t>
            </a:r>
          </a:p>
        </p:txBody>
      </p:sp>
      <p:sp>
        <p:nvSpPr>
          <p:cNvPr id="614429"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614430"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a:spcBef>
                <a:spcPct val="20000"/>
              </a:spcBef>
              <a:buClr>
                <a:srgbClr val="99CCFF"/>
              </a:buClr>
              <a:buSzPct val="110000"/>
            </a:pPr>
            <a:r>
              <a:rPr kumimoji="1" lang="en-US" sz="2800">
                <a:solidFill>
                  <a:srgbClr val="EAEAEA"/>
                </a:solidFill>
                <a:cs typeface="Arial" charset="0"/>
              </a:rPr>
              <a:t>Key Dates</a:t>
            </a:r>
          </a:p>
        </p:txBody>
      </p:sp>
      <p:sp>
        <p:nvSpPr>
          <p:cNvPr id="614431"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200" kern="10">
                <a:ln w="9525">
                  <a:round/>
                  <a:headEnd/>
                  <a:tailEnd/>
                </a:ln>
                <a:gradFill rotWithShape="1">
                  <a:gsLst>
                    <a:gs pos="0">
                      <a:srgbClr val="FFFFCC"/>
                    </a:gs>
                    <a:gs pos="100000">
                      <a:srgbClr val="FF9999"/>
                    </a:gs>
                  </a:gsLst>
                  <a:lin ang="5400000" scaled="1"/>
                </a:gradFill>
                <a:latin typeface="Arial"/>
                <a:ea typeface="Arial"/>
                <a:cs typeface="Arial"/>
              </a:rPr>
              <a:t>Placing the Prophets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765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eaLnBrk="1" hangingPunct="1">
              <a:buClr>
                <a:srgbClr val="FFFF00"/>
              </a:buClr>
              <a:buSzPct val="100000"/>
              <a:buFont typeface="Arial" charset="0"/>
              <a:buNone/>
            </a:pPr>
            <a:r>
              <a:rPr lang="en-GB" sz="3600" b="1" dirty="0" smtClean="0">
                <a:solidFill>
                  <a:srgbClr val="FFFF00"/>
                </a:solidFill>
                <a:cs typeface="Arial" charset="0"/>
              </a:rPr>
              <a:t>Isaiah</a:t>
            </a:r>
            <a:r>
              <a:rPr lang="fr-FR" altLang="ja-JP" sz="3600" b="1" dirty="0" smtClean="0">
                <a:solidFill>
                  <a:srgbClr val="FFFF00"/>
                </a:solidFill>
                <a:cs typeface="Arial" charset="0"/>
              </a:rPr>
              <a:t>'</a:t>
            </a:r>
            <a:r>
              <a:rPr lang="en-GB" altLang="ja-JP" sz="3600" b="1" dirty="0" smtClean="0">
                <a:solidFill>
                  <a:srgbClr val="FFFF00"/>
                </a:solidFill>
                <a:cs typeface="Arial" charset="0"/>
              </a:rPr>
              <a:t>s 60-Year </a:t>
            </a:r>
            <a:r>
              <a:rPr lang="en-GB" altLang="ja-JP" sz="3600" b="1" dirty="0">
                <a:solidFill>
                  <a:srgbClr val="FFFF00"/>
                </a:solidFill>
                <a:cs typeface="Arial" charset="0"/>
              </a:rPr>
              <a:t>Ministry</a:t>
            </a:r>
            <a:br>
              <a:rPr lang="en-GB" altLang="ja-JP" sz="3600" b="1" dirty="0">
                <a:solidFill>
                  <a:srgbClr val="FFFF00"/>
                </a:solidFill>
                <a:cs typeface="Arial" charset="0"/>
              </a:rPr>
            </a:br>
            <a:r>
              <a:rPr lang="en-GB" altLang="ja-JP" b="1" dirty="0">
                <a:solidFill>
                  <a:srgbClr val="FFFF00"/>
                </a:solidFill>
                <a:cs typeface="Arial" charset="0"/>
              </a:rPr>
              <a:t>(740-680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Hezekiah</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Pekah</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Hoshea</a:t>
            </a:r>
          </a:p>
        </p:txBody>
      </p:sp>
      <p:sp>
        <p:nvSpPr>
          <p:cNvPr id="676873" name="Text Box 9"/>
          <p:cNvSpPr txBox="1">
            <a:spLocks noChangeArrowheads="1"/>
          </p:cNvSpPr>
          <p:nvPr/>
        </p:nvSpPr>
        <p:spPr bwMode="auto">
          <a:xfrm>
            <a:off x="76200" y="2667000"/>
            <a:ext cx="2743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FFFFFF"/>
              </a:buClr>
              <a:buSzPct val="100000"/>
              <a:buFont typeface="Arial" charset="0"/>
              <a:buNone/>
            </a:pPr>
            <a:r>
              <a:rPr lang="en-GB" b="1" i="1">
                <a:solidFill>
                  <a:srgbClr val="FFFFFF"/>
                </a:solidFill>
                <a:cs typeface="Arial" charset="0"/>
              </a:rPr>
              <a:t>End of the </a:t>
            </a:r>
          </a:p>
          <a:p>
            <a:pPr eaLnBrk="1" hangingPunct="1">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6922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smtClean="0">
                <a:solidFill>
                  <a:schemeClr val="bg1"/>
                </a:solidFill>
              </a:rPr>
              <a:t>When Isaiah Wrote</a:t>
            </a:r>
            <a:endParaRPr lang="en-US" b="1" dirty="0">
              <a:solidFill>
                <a:schemeClr val="bg1"/>
              </a:solidFill>
            </a:endParaRPr>
          </a:p>
        </p:txBody>
      </p:sp>
    </p:spTree>
  </p:cSld>
  <p:clrMapOvr>
    <a:masterClrMapping/>
  </p:clrMapOvr>
  <p:transition xmlns:p14="http://schemas.microsoft.com/office/powerpoint/2010/main">
    <p:diamond/>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rot="-1020000">
            <a:off x="5788025" y="2274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360">
            <a:solidFill>
              <a:srgbClr val="FFFFFF"/>
            </a:solidFill>
            <a:round/>
            <a:headEnd/>
            <a:tailEnd/>
          </a:ln>
        </p:spPr>
        <p:txBody>
          <a:bodyPr wrap="none" anchor="ctr"/>
          <a:lstStyle/>
          <a:p>
            <a:endParaRPr lang="en-US"/>
          </a:p>
        </p:txBody>
      </p:sp>
      <p:sp>
        <p:nvSpPr>
          <p:cNvPr id="48131" name="Rectangle 3"/>
          <p:cNvSpPr>
            <a:spLocks noChangeArrowheads="1"/>
          </p:cNvSpPr>
          <p:nvPr/>
        </p:nvSpPr>
        <p:spPr bwMode="auto">
          <a:xfrm>
            <a:off x="539552" y="18864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p>
            <a:pPr algn="ctr">
              <a:buClr>
                <a:srgbClr val="FFCC66"/>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sz="6000" b="1" dirty="0">
              <a:solidFill>
                <a:srgbClr val="FFCC66"/>
              </a:solidFill>
              <a:cs typeface="Arial" charset="0"/>
            </a:endParaRPr>
          </a:p>
        </p:txBody>
      </p:sp>
      <p:sp>
        <p:nvSpPr>
          <p:cNvPr id="687108" name="AutoShape 4"/>
          <p:cNvSpPr>
            <a:spLocks noChangeArrowheads="1"/>
          </p:cNvSpPr>
          <p:nvPr/>
        </p:nvSpPr>
        <p:spPr bwMode="auto">
          <a:xfrm>
            <a:off x="-152400" y="2819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00"/>
          </a:solidFill>
          <a:ln w="38160">
            <a:solidFill>
              <a:srgbClr val="FFFFFF"/>
            </a:solidFill>
            <a:round/>
            <a:headEnd/>
            <a:tailEnd/>
          </a:ln>
        </p:spPr>
        <p:txBody>
          <a:bodyPr wrap="none" anchor="ctr"/>
          <a:lstStyle/>
          <a:p>
            <a:endParaRPr lang="en-US"/>
          </a:p>
        </p:txBody>
      </p:sp>
      <p:sp>
        <p:nvSpPr>
          <p:cNvPr id="48133" name="AutoShape 5"/>
          <p:cNvSpPr>
            <a:spLocks noChangeArrowheads="1"/>
          </p:cNvSpPr>
          <p:nvPr/>
        </p:nvSpPr>
        <p:spPr bwMode="auto">
          <a:xfrm>
            <a:off x="2058988" y="3579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3366FF"/>
          </a:solidFill>
          <a:ln w="9360">
            <a:solidFill>
              <a:srgbClr val="FFFFFF"/>
            </a:solidFill>
            <a:round/>
            <a:headEnd/>
            <a:tailEnd/>
          </a:ln>
        </p:spPr>
        <p:txBody>
          <a:bodyPr wrap="none" anchor="ctr"/>
          <a:lstStyle/>
          <a:p>
            <a:endParaRPr lang="en-US"/>
          </a:p>
        </p:txBody>
      </p:sp>
      <p:sp>
        <p:nvSpPr>
          <p:cNvPr id="48134" name="AutoShape 6"/>
          <p:cNvSpPr>
            <a:spLocks noChangeArrowheads="1"/>
          </p:cNvSpPr>
          <p:nvPr/>
        </p:nvSpPr>
        <p:spPr bwMode="auto">
          <a:xfrm>
            <a:off x="1892300" y="4933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360">
            <a:solidFill>
              <a:srgbClr val="FFFFFF"/>
            </a:solidFill>
            <a:round/>
            <a:headEnd/>
            <a:tailEnd/>
          </a:ln>
        </p:spPr>
        <p:txBody>
          <a:bodyPr wrap="none" anchor="ctr"/>
          <a:lstStyle/>
          <a:p>
            <a:endParaRPr lang="en-US"/>
          </a:p>
        </p:txBody>
      </p:sp>
      <p:sp>
        <p:nvSpPr>
          <p:cNvPr id="687111" name="Text Box 7"/>
          <p:cNvSpPr txBox="1">
            <a:spLocks noChangeArrowheads="1"/>
          </p:cNvSpPr>
          <p:nvPr/>
        </p:nvSpPr>
        <p:spPr bwMode="auto">
          <a:xfrm>
            <a:off x="-107950" y="3505200"/>
            <a:ext cx="2098675"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250"/>
              </a:spcBef>
              <a:buClr>
                <a:srgbClr val="FFFFFF"/>
              </a:buClr>
              <a:buSzPct val="100000"/>
              <a:buFont typeface="Times New Roman" charset="0"/>
              <a:buNone/>
            </a:pPr>
            <a:r>
              <a:rPr lang="en-GB" sz="2000" b="1">
                <a:solidFill>
                  <a:srgbClr val="FFFFFF"/>
                </a:solidFill>
                <a:cs typeface="Arial" charset="0"/>
              </a:rPr>
              <a:t>Mediterranean</a:t>
            </a:r>
          </a:p>
          <a:p>
            <a:pPr algn="ctr" eaLnBrk="1" hangingPunct="1">
              <a:spcBef>
                <a:spcPts val="1250"/>
              </a:spcBef>
              <a:buClr>
                <a:srgbClr val="FFFFFF"/>
              </a:buClr>
              <a:buSzPct val="100000"/>
              <a:buFont typeface="Times New Roman" charset="0"/>
              <a:buNone/>
            </a:pPr>
            <a:r>
              <a:rPr lang="en-GB" sz="2000" b="1">
                <a:solidFill>
                  <a:srgbClr val="FFFFFF"/>
                </a:solidFill>
                <a:cs typeface="Arial" charset="0"/>
              </a:rPr>
              <a:t>Sea</a:t>
            </a:r>
          </a:p>
        </p:txBody>
      </p:sp>
      <p:sp>
        <p:nvSpPr>
          <p:cNvPr id="48136" name="Text Box 8"/>
          <p:cNvSpPr txBox="1">
            <a:spLocks noChangeArrowheads="1"/>
          </p:cNvSpPr>
          <p:nvPr/>
        </p:nvSpPr>
        <p:spPr bwMode="auto">
          <a:xfrm>
            <a:off x="2286000" y="3733800"/>
            <a:ext cx="12954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rPr>
              <a:t>Aram</a:t>
            </a:r>
          </a:p>
        </p:txBody>
      </p:sp>
      <p:sp>
        <p:nvSpPr>
          <p:cNvPr id="48137" name="Text Box 9"/>
          <p:cNvSpPr txBox="1">
            <a:spLocks noChangeArrowheads="1"/>
          </p:cNvSpPr>
          <p:nvPr/>
        </p:nvSpPr>
        <p:spPr bwMode="auto">
          <a:xfrm>
            <a:off x="1898650" y="4876800"/>
            <a:ext cx="14874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rPr>
              <a:t>Judah</a:t>
            </a:r>
          </a:p>
        </p:txBody>
      </p:sp>
      <p:sp>
        <p:nvSpPr>
          <p:cNvPr id="687114" name="Text Box 10"/>
          <p:cNvSpPr txBox="1">
            <a:spLocks noChangeArrowheads="1"/>
          </p:cNvSpPr>
          <p:nvPr/>
        </p:nvSpPr>
        <p:spPr bwMode="auto">
          <a:xfrm>
            <a:off x="533400" y="6096000"/>
            <a:ext cx="1447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rPr>
              <a:t>Egypt</a:t>
            </a:r>
          </a:p>
        </p:txBody>
      </p:sp>
      <p:sp>
        <p:nvSpPr>
          <p:cNvPr id="687115" name="AutoShape 11"/>
          <p:cNvSpPr>
            <a:spLocks noChangeArrowheads="1"/>
          </p:cNvSpPr>
          <p:nvPr/>
        </p:nvSpPr>
        <p:spPr bwMode="auto">
          <a:xfrm>
            <a:off x="2357438" y="63500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00"/>
          </a:solidFill>
          <a:ln w="9360">
            <a:solidFill>
              <a:srgbClr val="FFFFFF"/>
            </a:solidFill>
            <a:round/>
            <a:headEnd/>
            <a:tailEnd/>
          </a:ln>
        </p:spPr>
        <p:txBody>
          <a:bodyPr wrap="none" anchor="ctr"/>
          <a:lstStyle/>
          <a:p>
            <a:endParaRPr lang="en-US"/>
          </a:p>
        </p:txBody>
      </p:sp>
      <p:sp>
        <p:nvSpPr>
          <p:cNvPr id="687116" name="AutoShape 12"/>
          <p:cNvSpPr>
            <a:spLocks noChangeArrowheads="1"/>
          </p:cNvSpPr>
          <p:nvPr/>
        </p:nvSpPr>
        <p:spPr bwMode="auto">
          <a:xfrm>
            <a:off x="1600200" y="64008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00"/>
          </a:solidFill>
          <a:ln w="9360">
            <a:solidFill>
              <a:srgbClr val="FFFFFF"/>
            </a:solidFill>
            <a:round/>
            <a:headEnd/>
            <a:tailEnd/>
          </a:ln>
        </p:spPr>
        <p:txBody>
          <a:bodyPr wrap="none" anchor="ctr"/>
          <a:lstStyle/>
          <a:p>
            <a:endParaRPr lang="en-US"/>
          </a:p>
        </p:txBody>
      </p:sp>
      <p:sp>
        <p:nvSpPr>
          <p:cNvPr id="48141" name="Text Box 13"/>
          <p:cNvSpPr txBox="1">
            <a:spLocks noChangeArrowheads="1"/>
          </p:cNvSpPr>
          <p:nvPr/>
        </p:nvSpPr>
        <p:spPr bwMode="auto">
          <a:xfrm>
            <a:off x="6078538" y="2362200"/>
            <a:ext cx="17494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1750"/>
              </a:spcBef>
              <a:buClr>
                <a:srgbClr val="FFFFFF"/>
              </a:buClr>
              <a:buSzPct val="100000"/>
              <a:buFont typeface="Times New Roman" charset="0"/>
              <a:buNone/>
            </a:pPr>
            <a:r>
              <a:rPr lang="en-GB" sz="2800" b="1">
                <a:solidFill>
                  <a:srgbClr val="FFFFFF"/>
                </a:solidFill>
                <a:cs typeface="Arial" charset="0"/>
              </a:rPr>
              <a:t>Nineveh</a:t>
            </a:r>
          </a:p>
        </p:txBody>
      </p:sp>
      <p:grpSp>
        <p:nvGrpSpPr>
          <p:cNvPr id="687118" name="Group 14"/>
          <p:cNvGrpSpPr>
            <a:grpSpLocks/>
          </p:cNvGrpSpPr>
          <p:nvPr/>
        </p:nvGrpSpPr>
        <p:grpSpPr bwMode="auto">
          <a:xfrm>
            <a:off x="3178175" y="1574800"/>
            <a:ext cx="5202238" cy="4291013"/>
            <a:chOff x="2002" y="992"/>
            <a:chExt cx="3277" cy="2703"/>
          </a:xfrm>
        </p:grpSpPr>
        <p:sp>
          <p:nvSpPr>
            <p:cNvPr id="687137" name="AutoShape 15"/>
            <p:cNvSpPr>
              <a:spLocks noChangeArrowheads="1"/>
            </p:cNvSpPr>
            <p:nvPr/>
          </p:nvSpPr>
          <p:spPr bwMode="auto">
            <a:xfrm>
              <a:off x="3474" y="1152"/>
              <a:ext cx="1806" cy="2544"/>
            </a:xfrm>
            <a:custGeom>
              <a:avLst/>
              <a:gdLst>
                <a:gd name="T0" fmla="*/ 519780 w 1556"/>
                <a:gd name="T1" fmla="*/ 18944096 h 2012"/>
                <a:gd name="T2" fmla="*/ 450267 w 1556"/>
                <a:gd name="T3" fmla="*/ 17961834 h 2012"/>
                <a:gd name="T4" fmla="*/ 420230 w 1556"/>
                <a:gd name="T5" fmla="*/ 17403840 h 2012"/>
                <a:gd name="T6" fmla="*/ 415560 w 1556"/>
                <a:gd name="T7" fmla="*/ 16292533 h 2012"/>
                <a:gd name="T8" fmla="*/ 400821 w 1556"/>
                <a:gd name="T9" fmla="*/ 16011836 h 2012"/>
                <a:gd name="T10" fmla="*/ 371123 w 1556"/>
                <a:gd name="T11" fmla="*/ 15315317 h 2012"/>
                <a:gd name="T12" fmla="*/ 356073 w 1556"/>
                <a:gd name="T13" fmla="*/ 14474654 h 2012"/>
                <a:gd name="T14" fmla="*/ 326552 w 1556"/>
                <a:gd name="T15" fmla="*/ 13086387 h 2012"/>
                <a:gd name="T16" fmla="*/ 321736 w 1556"/>
                <a:gd name="T17" fmla="*/ 12663449 h 2012"/>
                <a:gd name="T18" fmla="*/ 291669 w 1556"/>
                <a:gd name="T19" fmla="*/ 12244148 h 2012"/>
                <a:gd name="T20" fmla="*/ 242402 w 1556"/>
                <a:gd name="T21" fmla="*/ 8615241 h 2012"/>
                <a:gd name="T22" fmla="*/ 227092 w 1556"/>
                <a:gd name="T23" fmla="*/ 8074564 h 2012"/>
                <a:gd name="T24" fmla="*/ 217760 w 1556"/>
                <a:gd name="T25" fmla="*/ 7644442 h 2012"/>
                <a:gd name="T26" fmla="*/ 187756 w 1556"/>
                <a:gd name="T27" fmla="*/ 7083975 h 2012"/>
                <a:gd name="T28" fmla="*/ 133860 w 1556"/>
                <a:gd name="T29" fmla="*/ 5968163 h 2012"/>
                <a:gd name="T30" fmla="*/ 108886 w 1556"/>
                <a:gd name="T31" fmla="*/ 5137407 h 2012"/>
                <a:gd name="T32" fmla="*/ 89136 w 1556"/>
                <a:gd name="T33" fmla="*/ 3736122 h 2012"/>
                <a:gd name="T34" fmla="*/ 68950 w 1556"/>
                <a:gd name="T35" fmla="*/ 2909333 h 2012"/>
                <a:gd name="T36" fmla="*/ 44404 w 1556"/>
                <a:gd name="T37" fmla="*/ 1377322 h 2012"/>
                <a:gd name="T38" fmla="*/ 0 w 1556"/>
                <a:gd name="T39" fmla="*/ 392874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7138" name="AutoShape 16"/>
            <p:cNvSpPr>
              <a:spLocks noChangeArrowheads="1"/>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48145" name="AutoShape 17"/>
          <p:cNvSpPr>
            <a:spLocks noChangeArrowheads="1"/>
          </p:cNvSpPr>
          <p:nvPr/>
        </p:nvSpPr>
        <p:spPr bwMode="auto">
          <a:xfrm>
            <a:off x="3200400" y="1519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360">
            <a:solidFill>
              <a:srgbClr val="FFFFFF"/>
            </a:solidFill>
            <a:round/>
            <a:headEnd/>
            <a:tailEnd/>
          </a:ln>
        </p:spPr>
        <p:txBody>
          <a:bodyPr wrap="none" anchor="ctr"/>
          <a:lstStyle/>
          <a:p>
            <a:endParaRPr lang="en-US"/>
          </a:p>
        </p:txBody>
      </p:sp>
      <p:sp>
        <p:nvSpPr>
          <p:cNvPr id="48146" name="AutoShape 18"/>
          <p:cNvSpPr>
            <a:spLocks noChangeArrowheads="1"/>
          </p:cNvSpPr>
          <p:nvPr/>
        </p:nvSpPr>
        <p:spPr bwMode="auto">
          <a:xfrm>
            <a:off x="990600" y="1346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rgbClr val="FF9900"/>
          </a:solidFill>
          <a:ln w="9360">
            <a:solidFill>
              <a:srgbClr val="FFFFFF"/>
            </a:solidFill>
            <a:round/>
            <a:headEnd/>
            <a:tailEnd/>
          </a:ln>
        </p:spPr>
        <p:txBody>
          <a:bodyPr wrap="none" anchor="ctr"/>
          <a:lstStyle/>
          <a:p>
            <a:endParaRPr lang="en-US"/>
          </a:p>
        </p:txBody>
      </p:sp>
      <p:sp>
        <p:nvSpPr>
          <p:cNvPr id="48147" name="AutoShape 19"/>
          <p:cNvSpPr>
            <a:spLocks noChangeArrowheads="1"/>
          </p:cNvSpPr>
          <p:nvPr/>
        </p:nvSpPr>
        <p:spPr bwMode="auto">
          <a:xfrm>
            <a:off x="2362200" y="2432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360">
            <a:solidFill>
              <a:srgbClr val="FFFFFF"/>
            </a:solidFill>
            <a:round/>
            <a:headEnd/>
            <a:tailEnd/>
          </a:ln>
        </p:spPr>
        <p:txBody>
          <a:bodyPr wrap="none" anchor="ctr"/>
          <a:lstStyle/>
          <a:p>
            <a:endParaRPr lang="en-US"/>
          </a:p>
        </p:txBody>
      </p:sp>
      <p:sp>
        <p:nvSpPr>
          <p:cNvPr id="48148" name="Text Box 20"/>
          <p:cNvSpPr txBox="1">
            <a:spLocks noChangeArrowheads="1"/>
          </p:cNvSpPr>
          <p:nvPr/>
        </p:nvSpPr>
        <p:spPr bwMode="auto">
          <a:xfrm>
            <a:off x="1981200" y="2095500"/>
            <a:ext cx="41910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000044"/>
              </a:buClr>
              <a:buSzPct val="100000"/>
              <a:buFont typeface="Times New Roman" charset="0"/>
              <a:buNone/>
            </a:pPr>
            <a:r>
              <a:rPr lang="en-GB" sz="3200" b="1">
                <a:solidFill>
                  <a:srgbClr val="000044"/>
                </a:solidFill>
                <a:cs typeface="Arial" charset="0"/>
              </a:rPr>
              <a:t>Assyrian Expansion</a:t>
            </a:r>
          </a:p>
        </p:txBody>
      </p:sp>
      <p:sp>
        <p:nvSpPr>
          <p:cNvPr id="48149" name="AutoShape 21"/>
          <p:cNvSpPr>
            <a:spLocks noChangeArrowheads="1"/>
          </p:cNvSpPr>
          <p:nvPr/>
        </p:nvSpPr>
        <p:spPr bwMode="auto">
          <a:xfrm>
            <a:off x="2006600" y="4203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360">
            <a:solidFill>
              <a:srgbClr val="FFFFFF"/>
            </a:solidFill>
            <a:round/>
            <a:headEnd/>
            <a:tailEnd/>
          </a:ln>
        </p:spPr>
        <p:txBody>
          <a:bodyPr wrap="none" anchor="ctr"/>
          <a:lstStyle/>
          <a:p>
            <a:endParaRPr lang="en-US"/>
          </a:p>
        </p:txBody>
      </p:sp>
      <p:grpSp>
        <p:nvGrpSpPr>
          <p:cNvPr id="687124" name="Group 22"/>
          <p:cNvGrpSpPr>
            <a:grpSpLocks/>
          </p:cNvGrpSpPr>
          <p:nvPr/>
        </p:nvGrpSpPr>
        <p:grpSpPr bwMode="auto">
          <a:xfrm>
            <a:off x="2422525" y="4384675"/>
            <a:ext cx="166688" cy="1225550"/>
            <a:chOff x="1526" y="2762"/>
            <a:chExt cx="105" cy="772"/>
          </a:xfrm>
        </p:grpSpPr>
        <p:sp>
          <p:nvSpPr>
            <p:cNvPr id="687134" name="AutoShape 23"/>
            <p:cNvSpPr>
              <a:spLocks noChangeArrowheads="1"/>
            </p:cNvSpPr>
            <p:nvPr/>
          </p:nvSpPr>
          <p:spPr bwMode="auto">
            <a:xfrm>
              <a:off x="1593" y="2863"/>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360">
              <a:solidFill>
                <a:srgbClr val="FFFF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87135" name="AutoShape 24"/>
            <p:cNvSpPr>
              <a:spLocks noChangeArrowheads="1"/>
            </p:cNvSpPr>
            <p:nvPr/>
          </p:nvSpPr>
          <p:spPr bwMode="auto">
            <a:xfrm>
              <a:off x="1526" y="3255"/>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FF9900"/>
            </a:solidFill>
            <a:ln w="9360">
              <a:solidFill>
                <a:srgbClr val="FFFFFF"/>
              </a:solidFill>
              <a:round/>
              <a:headEnd/>
              <a:tailEnd/>
            </a:ln>
          </p:spPr>
          <p:txBody>
            <a:bodyPr wrap="none" anchor="ctr"/>
            <a:lstStyle/>
            <a:p>
              <a:endParaRPr lang="en-US"/>
            </a:p>
          </p:txBody>
        </p:sp>
        <p:sp>
          <p:nvSpPr>
            <p:cNvPr id="687136" name="AutoShape 25"/>
            <p:cNvSpPr>
              <a:spLocks noChangeArrowheads="1"/>
            </p:cNvSpPr>
            <p:nvPr/>
          </p:nvSpPr>
          <p:spPr bwMode="auto">
            <a:xfrm>
              <a:off x="1550" y="2762"/>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FF9900"/>
            </a:solidFill>
            <a:ln w="9360">
              <a:solidFill>
                <a:srgbClr val="FFFFFF"/>
              </a:solidFill>
              <a:round/>
              <a:headEnd/>
              <a:tailEnd/>
            </a:ln>
          </p:spPr>
          <p:txBody>
            <a:bodyPr wrap="none" anchor="ctr"/>
            <a:lstStyle/>
            <a:p>
              <a:endParaRPr lang="en-US"/>
            </a:p>
          </p:txBody>
        </p:sp>
      </p:grpSp>
      <p:sp>
        <p:nvSpPr>
          <p:cNvPr id="48154" name="Text Box 26"/>
          <p:cNvSpPr txBox="1">
            <a:spLocks noChangeArrowheads="1"/>
          </p:cNvSpPr>
          <p:nvPr/>
        </p:nvSpPr>
        <p:spPr bwMode="auto">
          <a:xfrm>
            <a:off x="2055813" y="4343400"/>
            <a:ext cx="139858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eaLnBrk="1" hangingPunct="1">
              <a:spcBef>
                <a:spcPts val="2000"/>
              </a:spcBef>
              <a:buClr>
                <a:srgbClr val="FFFFFF"/>
              </a:buClr>
              <a:buSzPct val="100000"/>
              <a:buFont typeface="Times New Roman" charset="0"/>
              <a:buNone/>
            </a:pPr>
            <a:r>
              <a:rPr lang="en-GB" sz="3200" b="1">
                <a:solidFill>
                  <a:srgbClr val="FFFFFF"/>
                </a:solidFill>
                <a:cs typeface="Arial" charset="0"/>
              </a:rPr>
              <a:t>Israel</a:t>
            </a:r>
          </a:p>
        </p:txBody>
      </p:sp>
      <p:sp>
        <p:nvSpPr>
          <p:cNvPr id="687126" name="AutoShape 27"/>
          <p:cNvSpPr>
            <a:spLocks noChangeArrowheads="1"/>
          </p:cNvSpPr>
          <p:nvPr/>
        </p:nvSpPr>
        <p:spPr bwMode="auto">
          <a:xfrm>
            <a:off x="7848600" y="53340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00"/>
          </a:solidFill>
          <a:ln w="9360">
            <a:solidFill>
              <a:srgbClr val="FFFFFF"/>
            </a:solidFill>
            <a:round/>
            <a:headEnd/>
            <a:tailEnd/>
          </a:ln>
        </p:spPr>
        <p:txBody>
          <a:bodyPr wrap="none" anchor="ctr"/>
          <a:lstStyle/>
          <a:p>
            <a:endParaRPr lang="en-US"/>
          </a:p>
        </p:txBody>
      </p:sp>
      <p:sp>
        <p:nvSpPr>
          <p:cNvPr id="687127" name="Text Box 28"/>
          <p:cNvSpPr txBox="1">
            <a:spLocks noChangeArrowheads="1"/>
          </p:cNvSpPr>
          <p:nvPr/>
        </p:nvSpPr>
        <p:spPr bwMode="auto">
          <a:xfrm>
            <a:off x="8081963" y="5791200"/>
            <a:ext cx="122555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1250"/>
              </a:spcBef>
              <a:buClr>
                <a:srgbClr val="FFFFFF"/>
              </a:buClr>
              <a:buSzPct val="100000"/>
              <a:buFont typeface="Times New Roman" charset="0"/>
              <a:buNone/>
            </a:pPr>
            <a:r>
              <a:rPr lang="en-GB" sz="2000" b="1">
                <a:solidFill>
                  <a:srgbClr val="FFFFFF"/>
                </a:solidFill>
                <a:cs typeface="Arial" charset="0"/>
              </a:rPr>
              <a:t>Persian</a:t>
            </a:r>
          </a:p>
          <a:p>
            <a:pPr algn="ctr" eaLnBrk="1" hangingPunct="1">
              <a:spcBef>
                <a:spcPts val="1250"/>
              </a:spcBef>
              <a:buClr>
                <a:srgbClr val="FFFFFF"/>
              </a:buClr>
              <a:buSzPct val="100000"/>
              <a:buFont typeface="Times New Roman" charset="0"/>
              <a:buNone/>
            </a:pPr>
            <a:r>
              <a:rPr lang="en-GB" sz="2000" b="1">
                <a:solidFill>
                  <a:srgbClr val="FFFFFF"/>
                </a:solidFill>
                <a:cs typeface="Arial" charset="0"/>
              </a:rPr>
              <a:t>Gulf</a:t>
            </a:r>
          </a:p>
        </p:txBody>
      </p:sp>
      <p:sp>
        <p:nvSpPr>
          <p:cNvPr id="48160" name="AutoShape 32"/>
          <p:cNvSpPr>
            <a:spLocks noChangeArrowheads="1"/>
          </p:cNvSpPr>
          <p:nvPr/>
        </p:nvSpPr>
        <p:spPr bwMode="auto">
          <a:xfrm>
            <a:off x="5867400" y="2667000"/>
            <a:ext cx="533400" cy="533400"/>
          </a:xfrm>
          <a:prstGeom prst="irregularSeal2">
            <a:avLst/>
          </a:prstGeom>
          <a:solidFill>
            <a:srgbClr val="FF0000"/>
          </a:solidFill>
          <a:ln w="9360">
            <a:solidFill>
              <a:srgbClr val="FFFFFF"/>
            </a:solidFill>
            <a:miter lim="800000"/>
            <a:headEnd/>
            <a:tailEnd/>
          </a:ln>
        </p:spPr>
        <p:txBody>
          <a:bodyPr wrap="none" anchor="ctr"/>
          <a:lstStyle/>
          <a:p>
            <a:pPr>
              <a:lnSpc>
                <a:spcPct val="93000"/>
              </a:lnSpc>
              <a:buClr>
                <a:srgbClr val="FFFFFF"/>
              </a:buClr>
              <a:buSzPct val="100000"/>
              <a:buFont typeface="Arial" charset="0"/>
              <a:buNone/>
            </a:pPr>
            <a:endParaRPr lang="en-US">
              <a:cs typeface="Arial" charset="0"/>
            </a:endParaRPr>
          </a:p>
        </p:txBody>
      </p:sp>
      <p:sp>
        <p:nvSpPr>
          <p:cNvPr id="687132" name="Text Box 33"/>
          <p:cNvSpPr txBox="1">
            <a:spLocks noChangeArrowheads="1"/>
          </p:cNvSpPr>
          <p:nvPr/>
        </p:nvSpPr>
        <p:spPr bwMode="auto">
          <a:xfrm>
            <a:off x="8382000" y="0"/>
            <a:ext cx="7556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buClr>
                <a:srgbClr val="FFFFFF"/>
              </a:buClr>
              <a:buSzPct val="100000"/>
              <a:buFont typeface="Arial" charset="0"/>
              <a:buNone/>
            </a:pPr>
            <a:r>
              <a:rPr lang="en-GB" b="1">
                <a:solidFill>
                  <a:srgbClr val="FFFFFF"/>
                </a:solidFill>
                <a:cs typeface="Arial" charset="0"/>
              </a:rPr>
              <a:t>454</a:t>
            </a:r>
          </a:p>
        </p:txBody>
      </p:sp>
      <p:sp>
        <p:nvSpPr>
          <p:cNvPr id="687133" name="Text Box 34"/>
          <p:cNvSpPr txBox="1">
            <a:spLocks noChangeArrowheads="1"/>
          </p:cNvSpPr>
          <p:nvPr/>
        </p:nvSpPr>
        <p:spPr bwMode="auto">
          <a:xfrm>
            <a:off x="4139952" y="5733256"/>
            <a:ext cx="3175248"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eaLnBrk="1" hangingPunct="1">
              <a:spcBef>
                <a:spcPts val="2000"/>
              </a:spcBef>
              <a:buClr>
                <a:srgbClr val="FFFFFF"/>
              </a:buClr>
              <a:buSzPct val="100000"/>
              <a:buFont typeface="Times New Roman" charset="0"/>
              <a:buNone/>
            </a:pPr>
            <a:r>
              <a:rPr lang="en-GB" sz="4800" b="1" dirty="0" smtClean="0">
                <a:solidFill>
                  <a:srgbClr val="FFFFFF"/>
                </a:solidFill>
                <a:cs typeface="Arial" charset="0"/>
              </a:rPr>
              <a:t>700s BC</a:t>
            </a:r>
            <a:endParaRPr lang="en-GB" sz="4800" b="1" dirty="0">
              <a:solidFill>
                <a:srgbClr val="FFFFFF"/>
              </a:solidFill>
              <a:cs typeface="Arial" charset="0"/>
            </a:endParaRPr>
          </a:p>
        </p:txBody>
      </p:sp>
      <p:sp>
        <p:nvSpPr>
          <p:cNvPr id="2" name="Title 1"/>
          <p:cNvSpPr>
            <a:spLocks noGrp="1"/>
          </p:cNvSpPr>
          <p:nvPr>
            <p:ph type="title" idx="4294967295"/>
          </p:nvPr>
        </p:nvSpPr>
        <p:spPr>
          <a:xfrm>
            <a:off x="0" y="332656"/>
            <a:ext cx="9144000" cy="936104"/>
          </a:xfrm>
        </p:spPr>
        <p:txBody>
          <a:bodyPr/>
          <a:lstStyle/>
          <a:p>
            <a:pPr rtl="0" fontAlgn="base"/>
            <a:r>
              <a:rPr lang="en-GB" sz="6000" b="1" kern="1200" dirty="0" smtClean="0">
                <a:solidFill>
                  <a:srgbClr val="FFCC66"/>
                </a:solidFill>
                <a:effectLst/>
                <a:latin typeface="Arial"/>
                <a:ea typeface="ＭＳ Ｐゴシック"/>
                <a:cs typeface="Arial"/>
              </a:rPr>
              <a:t>The Assyrian Threat</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afterEffect">
                                  <p:stCondLst>
                                    <p:cond delay="0"/>
                                  </p:stCondLst>
                                  <p:iterate type="lt">
                                    <p:tmPct val="100000"/>
                                  </p:iterate>
                                  <p:childTnLst>
                                    <p:set>
                                      <p:cBhvr additive="repl">
                                        <p:cTn id="6" dur="1" fill="hold">
                                          <p:stCondLst>
                                            <p:cond delay="0"/>
                                          </p:stCondLst>
                                        </p:cTn>
                                        <p:tgtEl>
                                          <p:spTgt spid="48131"/>
                                        </p:tgtEl>
                                        <p:attrNameLst>
                                          <p:attrName>style.visibility</p:attrName>
                                        </p:attrNameLst>
                                      </p:cBhvr>
                                      <p:to>
                                        <p:strVal val="visible"/>
                                      </p:to>
                                    </p:set>
                                    <p:anim calcmode="lin" valueType="num">
                                      <p:cBhvr additive="repl">
                                        <p:cTn id="7" dur="75" fill="hold"/>
                                        <p:tgtEl>
                                          <p:spTgt spid="48131"/>
                                        </p:tgtEl>
                                        <p:attrNameLst>
                                          <p:attrName>ppt_w</p:attrName>
                                        </p:attrNameLst>
                                      </p:cBhvr>
                                      <p:tavLst>
                                        <p:tav tm="100000">
                                          <p:val>
                                            <p:fltVal val="0"/>
                                          </p:val>
                                        </p:tav>
                                        <p:tav>
                                          <p:val>
                                            <p:strVal val="#ppt_w"/>
                                          </p:val>
                                        </p:tav>
                                      </p:tavLst>
                                    </p:anim>
                                    <p:anim calcmode="lin" valueType="num">
                                      <p:cBhvr additive="repl">
                                        <p:cTn id="8" dur="75" fill="hold"/>
                                        <p:tgtEl>
                                          <p:spTgt spid="48131"/>
                                        </p:tgtEl>
                                        <p:attrNameLst>
                                          <p:attrName>ppt_h</p:attrName>
                                        </p:attrNameLst>
                                      </p:cBhvr>
                                      <p:tavLst>
                                        <p:tav tm="100000">
                                          <p:val>
                                            <p:strVal val="#ppt_h"/>
                                          </p:val>
                                        </p:tav>
                                        <p:tav>
                                          <p:val>
                                            <p:strVal val="#ppt_h"/>
                                          </p:val>
                                        </p:tav>
                                      </p:tavLst>
                                    </p:anim>
                                  </p:childTnLst>
                                </p:cTn>
                              </p:par>
                            </p:childTnLst>
                          </p:cTn>
                        </p:par>
                        <p:par>
                          <p:cTn id="9" fill="hold" nodeType="afterGroup">
                            <p:stCondLst>
                              <p:cond delay="1275"/>
                            </p:stCondLst>
                            <p:childTnLst>
                              <p:par>
                                <p:cTn id="10" presetID="1" presetClass="entr" fill="hold" grpId="0" nodeType="afterEffect">
                                  <p:stCondLst>
                                    <p:cond delay="0"/>
                                  </p:stCondLst>
                                  <p:childTnLst>
                                    <p:set>
                                      <p:cBhvr additive="repl">
                                        <p:cTn id="11" dur="1" fill="hold">
                                          <p:stCondLst>
                                            <p:cond delay="0"/>
                                          </p:stCondLst>
                                        </p:cTn>
                                        <p:tgtEl>
                                          <p:spTgt spid="48160"/>
                                        </p:tgtEl>
                                        <p:attrNameLst>
                                          <p:attrName>style.visibility</p:attrName>
                                        </p:attrNameLst>
                                      </p:cBhvr>
                                      <p:to>
                                        <p:strVal val="visible"/>
                                      </p:to>
                                    </p:set>
                                  </p:childTnLst>
                                </p:cTn>
                              </p:par>
                            </p:childTnLst>
                          </p:cTn>
                        </p:par>
                        <p:par>
                          <p:cTn id="12" fill="hold" nodeType="afterGroup">
                            <p:stCondLst>
                              <p:cond delay="2775"/>
                            </p:stCondLst>
                            <p:childTnLst>
                              <p:par>
                                <p:cTn id="13" presetID="4" presetClass="entr" presetSubtype="32" fill="hold" nodeType="afterEffect">
                                  <p:stCondLst>
                                    <p:cond delay="0"/>
                                  </p:stCondLst>
                                  <p:childTnLst>
                                    <p:set>
                                      <p:cBhvr additive="repl">
                                        <p:cTn id="14" dur="1" fill="hold">
                                          <p:stCondLst>
                                            <p:cond delay="0"/>
                                          </p:stCondLst>
                                        </p:cTn>
                                        <p:tgtEl>
                                          <p:spTgt spid="48141"/>
                                        </p:tgtEl>
                                        <p:attrNameLst>
                                          <p:attrName>style.visibility</p:attrName>
                                        </p:attrNameLst>
                                      </p:cBhvr>
                                      <p:to>
                                        <p:strVal val="visible"/>
                                      </p:to>
                                    </p:set>
                                    <p:animEffect transition="in" filter="box(out)">
                                      <p:cBhvr additive="repl">
                                        <p:cTn id="15" dur="500"/>
                                        <p:tgtEl>
                                          <p:spTgt spid="48141"/>
                                        </p:tgtEl>
                                      </p:cBhvr>
                                    </p:animEffect>
                                  </p:childTnLst>
                                </p:cTn>
                              </p:par>
                            </p:childTnLst>
                          </p:cTn>
                        </p:par>
                        <p:par>
                          <p:cTn id="16" fill="hold" nodeType="afterGroup">
                            <p:stCondLst>
                              <p:cond delay="4275"/>
                            </p:stCondLst>
                            <p:childTnLst>
                              <p:par>
                                <p:cTn id="17" presetID="4" presetClass="entr" presetSubtype="32" fill="hold" grpId="0" nodeType="afterEffect">
                                  <p:stCondLst>
                                    <p:cond delay="0"/>
                                  </p:stCondLst>
                                  <p:childTnLst>
                                    <p:set>
                                      <p:cBhvr additive="repl">
                                        <p:cTn id="18" dur="1" fill="hold">
                                          <p:stCondLst>
                                            <p:cond delay="0"/>
                                          </p:stCondLst>
                                        </p:cTn>
                                        <p:tgtEl>
                                          <p:spTgt spid="48130"/>
                                        </p:tgtEl>
                                        <p:attrNameLst>
                                          <p:attrName>style.visibility</p:attrName>
                                        </p:attrNameLst>
                                      </p:cBhvr>
                                      <p:to>
                                        <p:strVal val="visible"/>
                                      </p:to>
                                    </p:set>
                                    <p:animEffect transition="in" filter="box(out)">
                                      <p:cBhvr additive="repl">
                                        <p:cTn id="19" dur="500"/>
                                        <p:tgtEl>
                                          <p:spTgt spid="48130"/>
                                        </p:tgtEl>
                                      </p:cBhvr>
                                    </p:animEffect>
                                  </p:childTnLst>
                                </p:cTn>
                              </p:par>
                            </p:childTnLst>
                          </p:cTn>
                        </p:par>
                        <p:par>
                          <p:cTn id="20" fill="hold" nodeType="afterGroup">
                            <p:stCondLst>
                              <p:cond delay="5775"/>
                            </p:stCondLst>
                            <p:childTnLst>
                              <p:par>
                                <p:cTn id="21" presetID="22" presetClass="entr" presetSubtype="2" fill="hold" grpId="0" nodeType="afterEffect">
                                  <p:stCondLst>
                                    <p:cond delay="0"/>
                                  </p:stCondLst>
                                  <p:childTnLst>
                                    <p:set>
                                      <p:cBhvr additive="repl">
                                        <p:cTn id="22" dur="1" fill="hold">
                                          <p:stCondLst>
                                            <p:cond delay="0"/>
                                          </p:stCondLst>
                                        </p:cTn>
                                        <p:tgtEl>
                                          <p:spTgt spid="48145"/>
                                        </p:tgtEl>
                                        <p:attrNameLst>
                                          <p:attrName>style.visibility</p:attrName>
                                        </p:attrNameLst>
                                      </p:cBhvr>
                                      <p:to>
                                        <p:strVal val="visible"/>
                                      </p:to>
                                    </p:set>
                                    <p:animEffect transition="in" filter="wipe(right)">
                                      <p:cBhvr additive="repl">
                                        <p:cTn id="23" dur="500"/>
                                        <p:tgtEl>
                                          <p:spTgt spid="48145"/>
                                        </p:tgtEl>
                                      </p:cBhvr>
                                    </p:animEffect>
                                  </p:childTnLst>
                                </p:cTn>
                              </p:par>
                            </p:childTnLst>
                          </p:cTn>
                        </p:par>
                        <p:par>
                          <p:cTn id="24" fill="hold" nodeType="afterGroup">
                            <p:stCondLst>
                              <p:cond delay="7275"/>
                            </p:stCondLst>
                            <p:childTnLst>
                              <p:par>
                                <p:cTn id="25" presetID="22" presetClass="entr" presetSubtype="2" fill="hold" grpId="0" nodeType="afterEffect">
                                  <p:stCondLst>
                                    <p:cond delay="0"/>
                                  </p:stCondLst>
                                  <p:childTnLst>
                                    <p:set>
                                      <p:cBhvr additive="repl">
                                        <p:cTn id="26" dur="1" fill="hold">
                                          <p:stCondLst>
                                            <p:cond delay="0"/>
                                          </p:stCondLst>
                                        </p:cTn>
                                        <p:tgtEl>
                                          <p:spTgt spid="48146"/>
                                        </p:tgtEl>
                                        <p:attrNameLst>
                                          <p:attrName>style.visibility</p:attrName>
                                        </p:attrNameLst>
                                      </p:cBhvr>
                                      <p:to>
                                        <p:strVal val="visible"/>
                                      </p:to>
                                    </p:set>
                                    <p:animEffect transition="in" filter="wipe(right)">
                                      <p:cBhvr additive="repl">
                                        <p:cTn id="27" dur="500"/>
                                        <p:tgtEl>
                                          <p:spTgt spid="48146"/>
                                        </p:tgtEl>
                                      </p:cBhvr>
                                    </p:animEffect>
                                  </p:childTnLst>
                                </p:cTn>
                              </p:par>
                            </p:childTnLst>
                          </p:cTn>
                        </p:par>
                        <p:par>
                          <p:cTn id="28" fill="hold" nodeType="afterGroup">
                            <p:stCondLst>
                              <p:cond delay="8775"/>
                            </p:stCondLst>
                            <p:childTnLst>
                              <p:par>
                                <p:cTn id="29" presetID="22" presetClass="entr" presetSubtype="2" fill="hold" grpId="0" nodeType="afterEffect">
                                  <p:stCondLst>
                                    <p:cond delay="0"/>
                                  </p:stCondLst>
                                  <p:childTnLst>
                                    <p:set>
                                      <p:cBhvr additive="repl">
                                        <p:cTn id="30" dur="1" fill="hold">
                                          <p:stCondLst>
                                            <p:cond delay="0"/>
                                          </p:stCondLst>
                                        </p:cTn>
                                        <p:tgtEl>
                                          <p:spTgt spid="48147"/>
                                        </p:tgtEl>
                                        <p:attrNameLst>
                                          <p:attrName>style.visibility</p:attrName>
                                        </p:attrNameLst>
                                      </p:cBhvr>
                                      <p:to>
                                        <p:strVal val="visible"/>
                                      </p:to>
                                    </p:set>
                                    <p:animEffect transition="in" filter="wipe(right)">
                                      <p:cBhvr additive="repl">
                                        <p:cTn id="31" dur="500"/>
                                        <p:tgtEl>
                                          <p:spTgt spid="48147"/>
                                        </p:tgtEl>
                                      </p:cBhvr>
                                    </p:animEffect>
                                  </p:childTnLst>
                                </p:cTn>
                              </p:par>
                            </p:childTnLst>
                          </p:cTn>
                        </p:par>
                        <p:par>
                          <p:cTn id="32" fill="hold" nodeType="afterGroup">
                            <p:stCondLst>
                              <p:cond delay="10275"/>
                            </p:stCondLst>
                            <p:childTnLst>
                              <p:par>
                                <p:cTn id="33" presetID="3" presetClass="entr" presetSubtype="10" fill="hold" nodeType="afterEffect">
                                  <p:stCondLst>
                                    <p:cond delay="0"/>
                                  </p:stCondLst>
                                  <p:childTnLst>
                                    <p:set>
                                      <p:cBhvr additive="repl">
                                        <p:cTn id="34" dur="1" fill="hold">
                                          <p:stCondLst>
                                            <p:cond delay="0"/>
                                          </p:stCondLst>
                                        </p:cTn>
                                        <p:tgtEl>
                                          <p:spTgt spid="48148"/>
                                        </p:tgtEl>
                                        <p:attrNameLst>
                                          <p:attrName>style.visibility</p:attrName>
                                        </p:attrNameLst>
                                      </p:cBhvr>
                                      <p:to>
                                        <p:strVal val="visible"/>
                                      </p:to>
                                    </p:set>
                                    <p:animEffect transition="in" filter="blinds(horizontal)">
                                      <p:cBhvr additive="repl">
                                        <p:cTn id="35" dur="500"/>
                                        <p:tgtEl>
                                          <p:spTgt spid="48148"/>
                                        </p:tgtEl>
                                      </p:cBhvr>
                                    </p:animEffect>
                                  </p:childTnLst>
                                </p:cTn>
                              </p:par>
                            </p:childTnLst>
                          </p:cTn>
                        </p:par>
                        <p:par>
                          <p:cTn id="36" fill="hold" nodeType="afterGroup">
                            <p:stCondLst>
                              <p:cond delay="11775"/>
                            </p:stCondLst>
                            <p:childTnLst>
                              <p:par>
                                <p:cTn id="37" presetID="9" presetClass="entr" fill="hold" grpId="0" nodeType="afterEffect">
                                  <p:stCondLst>
                                    <p:cond delay="0"/>
                                  </p:stCondLst>
                                  <p:childTnLst>
                                    <p:set>
                                      <p:cBhvr additive="repl">
                                        <p:cTn id="38" dur="1" fill="hold">
                                          <p:stCondLst>
                                            <p:cond delay="0"/>
                                          </p:stCondLst>
                                        </p:cTn>
                                        <p:tgtEl>
                                          <p:spTgt spid="48133"/>
                                        </p:tgtEl>
                                        <p:attrNameLst>
                                          <p:attrName>style.visibility</p:attrName>
                                        </p:attrNameLst>
                                      </p:cBhvr>
                                      <p:to>
                                        <p:strVal val="visible"/>
                                      </p:to>
                                    </p:set>
                                    <p:animEffect transition="in" filter="dissolve">
                                      <p:cBhvr additive="repl">
                                        <p:cTn id="39" dur="500"/>
                                        <p:tgtEl>
                                          <p:spTgt spid="48133"/>
                                        </p:tgtEl>
                                      </p:cBhvr>
                                    </p:animEffect>
                                  </p:childTnLst>
                                </p:cTn>
                              </p:par>
                            </p:childTnLst>
                          </p:cTn>
                        </p:par>
                        <p:par>
                          <p:cTn id="40" fill="hold" nodeType="afterGroup">
                            <p:stCondLst>
                              <p:cond delay="13275"/>
                            </p:stCondLst>
                            <p:childTnLst>
                              <p:par>
                                <p:cTn id="41" presetID="9" presetClass="entr" fill="hold" nodeType="afterEffect">
                                  <p:stCondLst>
                                    <p:cond delay="0"/>
                                  </p:stCondLst>
                                  <p:childTnLst>
                                    <p:set>
                                      <p:cBhvr additive="repl">
                                        <p:cTn id="42" dur="1" fill="hold">
                                          <p:stCondLst>
                                            <p:cond delay="0"/>
                                          </p:stCondLst>
                                        </p:cTn>
                                        <p:tgtEl>
                                          <p:spTgt spid="48136"/>
                                        </p:tgtEl>
                                        <p:attrNameLst>
                                          <p:attrName>style.visibility</p:attrName>
                                        </p:attrNameLst>
                                      </p:cBhvr>
                                      <p:to>
                                        <p:strVal val="visible"/>
                                      </p:to>
                                    </p:set>
                                    <p:animEffect transition="in" filter="dissolve">
                                      <p:cBhvr additive="repl">
                                        <p:cTn id="43" dur="500"/>
                                        <p:tgtEl>
                                          <p:spTgt spid="48136"/>
                                        </p:tgtEl>
                                      </p:cBhvr>
                                    </p:animEffect>
                                  </p:childTnLst>
                                </p:cTn>
                              </p:par>
                            </p:childTnLst>
                          </p:cTn>
                        </p:par>
                        <p:par>
                          <p:cTn id="44" fill="hold" nodeType="afterGroup">
                            <p:stCondLst>
                              <p:cond delay="14775"/>
                            </p:stCondLst>
                            <p:childTnLst>
                              <p:par>
                                <p:cTn id="45" presetID="9" presetClass="entr" fill="hold" grpId="0" nodeType="afterEffect">
                                  <p:stCondLst>
                                    <p:cond delay="0"/>
                                  </p:stCondLst>
                                  <p:childTnLst>
                                    <p:set>
                                      <p:cBhvr additive="repl">
                                        <p:cTn id="46" dur="1" fill="hold">
                                          <p:stCondLst>
                                            <p:cond delay="0"/>
                                          </p:stCondLst>
                                        </p:cTn>
                                        <p:tgtEl>
                                          <p:spTgt spid="48149"/>
                                        </p:tgtEl>
                                        <p:attrNameLst>
                                          <p:attrName>style.visibility</p:attrName>
                                        </p:attrNameLst>
                                      </p:cBhvr>
                                      <p:to>
                                        <p:strVal val="visible"/>
                                      </p:to>
                                    </p:set>
                                    <p:animEffect transition="in" filter="dissolve">
                                      <p:cBhvr additive="repl">
                                        <p:cTn id="47" dur="500"/>
                                        <p:tgtEl>
                                          <p:spTgt spid="48149"/>
                                        </p:tgtEl>
                                      </p:cBhvr>
                                    </p:animEffect>
                                  </p:childTnLst>
                                </p:cTn>
                              </p:par>
                            </p:childTnLst>
                          </p:cTn>
                        </p:par>
                        <p:par>
                          <p:cTn id="48" fill="hold" nodeType="afterGroup">
                            <p:stCondLst>
                              <p:cond delay="16274"/>
                            </p:stCondLst>
                            <p:childTnLst>
                              <p:par>
                                <p:cTn id="49" presetID="9" presetClass="entr" fill="hold" nodeType="afterEffect">
                                  <p:stCondLst>
                                    <p:cond delay="0"/>
                                  </p:stCondLst>
                                  <p:childTnLst>
                                    <p:set>
                                      <p:cBhvr additive="repl">
                                        <p:cTn id="50" dur="1" fill="hold">
                                          <p:stCondLst>
                                            <p:cond delay="0"/>
                                          </p:stCondLst>
                                        </p:cTn>
                                        <p:tgtEl>
                                          <p:spTgt spid="48154"/>
                                        </p:tgtEl>
                                        <p:attrNameLst>
                                          <p:attrName>style.visibility</p:attrName>
                                        </p:attrNameLst>
                                      </p:cBhvr>
                                      <p:to>
                                        <p:strVal val="visible"/>
                                      </p:to>
                                    </p:set>
                                    <p:animEffect transition="in" filter="dissolve">
                                      <p:cBhvr additive="repl">
                                        <p:cTn id="51" dur="500"/>
                                        <p:tgtEl>
                                          <p:spTgt spid="48154"/>
                                        </p:tgtEl>
                                      </p:cBhvr>
                                    </p:animEffect>
                                  </p:childTnLst>
                                </p:cTn>
                              </p:par>
                            </p:childTnLst>
                          </p:cTn>
                        </p:par>
                        <p:par>
                          <p:cTn id="52" fill="hold" nodeType="afterGroup">
                            <p:stCondLst>
                              <p:cond delay="17775"/>
                            </p:stCondLst>
                            <p:childTnLst>
                              <p:par>
                                <p:cTn id="53" presetID="9" presetClass="entr" fill="hold" grpId="0" nodeType="afterEffect">
                                  <p:stCondLst>
                                    <p:cond delay="0"/>
                                  </p:stCondLst>
                                  <p:childTnLst>
                                    <p:set>
                                      <p:cBhvr additive="repl">
                                        <p:cTn id="54" dur="1" fill="hold">
                                          <p:stCondLst>
                                            <p:cond delay="0"/>
                                          </p:stCondLst>
                                        </p:cTn>
                                        <p:tgtEl>
                                          <p:spTgt spid="48134"/>
                                        </p:tgtEl>
                                        <p:attrNameLst>
                                          <p:attrName>style.visibility</p:attrName>
                                        </p:attrNameLst>
                                      </p:cBhvr>
                                      <p:to>
                                        <p:strVal val="visible"/>
                                      </p:to>
                                    </p:set>
                                    <p:animEffect transition="in" filter="dissolve">
                                      <p:cBhvr additive="repl">
                                        <p:cTn id="55" dur="500"/>
                                        <p:tgtEl>
                                          <p:spTgt spid="48134"/>
                                        </p:tgtEl>
                                      </p:cBhvr>
                                    </p:animEffect>
                                  </p:childTnLst>
                                </p:cTn>
                              </p:par>
                            </p:childTnLst>
                          </p:cTn>
                        </p:par>
                        <p:par>
                          <p:cTn id="56" fill="hold" nodeType="afterGroup">
                            <p:stCondLst>
                              <p:cond delay="19275"/>
                            </p:stCondLst>
                            <p:childTnLst>
                              <p:par>
                                <p:cTn id="57" presetID="9" presetClass="entr" fill="hold" nodeType="afterEffect">
                                  <p:stCondLst>
                                    <p:cond delay="0"/>
                                  </p:stCondLst>
                                  <p:childTnLst>
                                    <p:set>
                                      <p:cBhvr additive="repl">
                                        <p:cTn id="58" dur="1" fill="hold">
                                          <p:stCondLst>
                                            <p:cond delay="0"/>
                                          </p:stCondLst>
                                        </p:cTn>
                                        <p:tgtEl>
                                          <p:spTgt spid="48137"/>
                                        </p:tgtEl>
                                        <p:attrNameLst>
                                          <p:attrName>style.visibility</p:attrName>
                                        </p:attrNameLst>
                                      </p:cBhvr>
                                      <p:to>
                                        <p:strVal val="visible"/>
                                      </p:to>
                                    </p:set>
                                    <p:animEffect transition="in" filter="dissolve">
                                      <p:cBhvr additive="repl">
                                        <p:cTn id="59" dur="500"/>
                                        <p:tgtEl>
                                          <p:spTgt spid="48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nimBg="1"/>
      <p:bldP spid="48133" grpId="0" animBg="1"/>
      <p:bldP spid="48134" grpId="0" animBg="1"/>
      <p:bldP spid="48145" grpId="0" animBg="1"/>
      <p:bldP spid="48146" grpId="0" animBg="1"/>
      <p:bldP spid="48147" grpId="0" animBg="1"/>
      <p:bldP spid="48149" grpId="0" animBg="1"/>
      <p:bldP spid="481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7150"/>
            <a:ext cx="89916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6258" name="Rectangle 2"/>
          <p:cNvSpPr>
            <a:spLocks noGrp="1" noChangeArrowheads="1"/>
          </p:cNvSpPr>
          <p:nvPr>
            <p:ph type="title"/>
          </p:nvPr>
        </p:nvSpPr>
        <p:spPr>
          <a:xfrm>
            <a:off x="609600" y="0"/>
            <a:ext cx="7772400"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a:cs typeface="Arial"/>
              </a:rPr>
              <a:t>Structure of the Old Testament</a:t>
            </a:r>
          </a:p>
        </p:txBody>
      </p:sp>
      <p:sp>
        <p:nvSpPr>
          <p:cNvPr id="190467"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2400" b="1">
                <a:solidFill>
                  <a:srgbClr val="000000"/>
                </a:solidFill>
                <a:cs typeface="Arial" charset="0"/>
              </a:rPr>
              <a:t>36</a:t>
            </a:r>
          </a:p>
        </p:txBody>
      </p:sp>
      <p:sp>
        <p:nvSpPr>
          <p:cNvPr id="96262" name="Text Box 6"/>
          <p:cNvSpPr txBox="1">
            <a:spLocks noChangeArrowheads="1"/>
          </p:cNvSpPr>
          <p:nvPr/>
        </p:nvSpPr>
        <p:spPr bwMode="auto">
          <a:xfrm>
            <a:off x="684213" y="1263650"/>
            <a:ext cx="1511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eaLnBrk="0" hangingPunct="0"/>
            <a:r>
              <a:rPr lang="en-US" sz="1600" b="1">
                <a:solidFill>
                  <a:srgbClr val="3333CC"/>
                </a:solidFill>
                <a:cs typeface="Arial" charset="0"/>
              </a:rPr>
              <a:t>History</a:t>
            </a:r>
          </a:p>
        </p:txBody>
      </p:sp>
      <p:sp>
        <p:nvSpPr>
          <p:cNvPr id="96263" name="Text Box 7"/>
          <p:cNvSpPr txBox="1">
            <a:spLocks noChangeArrowheads="1"/>
          </p:cNvSpPr>
          <p:nvPr/>
        </p:nvSpPr>
        <p:spPr bwMode="auto">
          <a:xfrm>
            <a:off x="2181225" y="133985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17</a:t>
            </a:r>
          </a:p>
        </p:txBody>
      </p:sp>
      <p:sp>
        <p:nvSpPr>
          <p:cNvPr id="96264" name="Text Box 8"/>
          <p:cNvSpPr txBox="1">
            <a:spLocks noChangeArrowheads="1"/>
          </p:cNvSpPr>
          <p:nvPr/>
        </p:nvSpPr>
        <p:spPr bwMode="auto">
          <a:xfrm>
            <a:off x="3708400" y="1263650"/>
            <a:ext cx="1511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eaLnBrk="0" hangingPunct="0"/>
            <a:r>
              <a:rPr lang="en-US" sz="1600" b="1">
                <a:solidFill>
                  <a:srgbClr val="3333CC"/>
                </a:solidFill>
                <a:cs typeface="Arial" charset="0"/>
              </a:rPr>
              <a:t>Poetry</a:t>
            </a:r>
          </a:p>
        </p:txBody>
      </p:sp>
      <p:sp>
        <p:nvSpPr>
          <p:cNvPr id="96265" name="Text Box 9"/>
          <p:cNvSpPr txBox="1">
            <a:spLocks noChangeArrowheads="1"/>
          </p:cNvSpPr>
          <p:nvPr/>
        </p:nvSpPr>
        <p:spPr bwMode="auto">
          <a:xfrm>
            <a:off x="5113338" y="1339850"/>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5</a:t>
            </a:r>
          </a:p>
        </p:txBody>
      </p:sp>
      <p:sp>
        <p:nvSpPr>
          <p:cNvPr id="96266" name="Text Box 10"/>
          <p:cNvSpPr txBox="1">
            <a:spLocks noChangeArrowheads="1"/>
          </p:cNvSpPr>
          <p:nvPr/>
        </p:nvSpPr>
        <p:spPr bwMode="auto">
          <a:xfrm>
            <a:off x="6443663" y="1263650"/>
            <a:ext cx="15128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defTabSz="914400" eaLnBrk="0" hangingPunct="0"/>
            <a:r>
              <a:rPr lang="en-US" sz="1600" b="1">
                <a:solidFill>
                  <a:srgbClr val="3333CC"/>
                </a:solidFill>
                <a:cs typeface="Arial" charset="0"/>
              </a:rPr>
              <a:t>Prophecy</a:t>
            </a:r>
          </a:p>
        </p:txBody>
      </p:sp>
      <p:sp>
        <p:nvSpPr>
          <p:cNvPr id="96267" name="Text Box 11"/>
          <p:cNvSpPr txBox="1">
            <a:spLocks noChangeArrowheads="1"/>
          </p:cNvSpPr>
          <p:nvPr/>
        </p:nvSpPr>
        <p:spPr bwMode="auto">
          <a:xfrm>
            <a:off x="7940675" y="1339850"/>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17</a:t>
            </a:r>
          </a:p>
        </p:txBody>
      </p:sp>
      <p:sp>
        <p:nvSpPr>
          <p:cNvPr id="96268" name="Text Box 12"/>
          <p:cNvSpPr txBox="1">
            <a:spLocks noChangeArrowheads="1"/>
          </p:cNvSpPr>
          <p:nvPr/>
        </p:nvSpPr>
        <p:spPr bwMode="auto">
          <a:xfrm rot="5400000">
            <a:off x="8306594" y="2066132"/>
            <a:ext cx="7254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Major</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5</a:t>
            </a:r>
          </a:p>
        </p:txBody>
      </p:sp>
      <p:sp>
        <p:nvSpPr>
          <p:cNvPr id="96270" name="Text Box 14"/>
          <p:cNvSpPr txBox="1">
            <a:spLocks noChangeArrowheads="1"/>
          </p:cNvSpPr>
          <p:nvPr/>
        </p:nvSpPr>
        <p:spPr bwMode="auto">
          <a:xfrm rot="5400000">
            <a:off x="8297863" y="4084637"/>
            <a:ext cx="742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Minor</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12</a:t>
            </a:r>
          </a:p>
        </p:txBody>
      </p:sp>
      <p:sp>
        <p:nvSpPr>
          <p:cNvPr id="96272" name="Text Box 16"/>
          <p:cNvSpPr txBox="1">
            <a:spLocks noChangeArrowheads="1"/>
          </p:cNvSpPr>
          <p:nvPr/>
        </p:nvSpPr>
        <p:spPr bwMode="auto">
          <a:xfrm rot="-5400000">
            <a:off x="99219" y="2705894"/>
            <a:ext cx="5953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Law</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5</a:t>
            </a:r>
          </a:p>
        </p:txBody>
      </p:sp>
      <p:sp>
        <p:nvSpPr>
          <p:cNvPr id="96274" name="Text Box 18"/>
          <p:cNvSpPr txBox="1">
            <a:spLocks noChangeArrowheads="1"/>
          </p:cNvSpPr>
          <p:nvPr/>
        </p:nvSpPr>
        <p:spPr bwMode="auto">
          <a:xfrm rot="-5400000">
            <a:off x="-142081" y="4591844"/>
            <a:ext cx="10747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Narrative</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r>
              <a:rPr lang="en-US" sz="1600" b="1">
                <a:solidFill>
                  <a:srgbClr val="3333CC"/>
                </a:solidFill>
                <a:cs typeface="Arial" charset="0"/>
              </a:rPr>
              <a:t>12</a:t>
            </a: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914400" eaLnBrk="0" hangingPunct="0"/>
            <a:endParaRPr lang="en-US" b="1">
              <a:solidFill>
                <a:srgbClr val="000000"/>
              </a:solidFill>
              <a:cs typeface="Arial" charset="0"/>
            </a:endParaRPr>
          </a:p>
        </p:txBody>
      </p:sp>
    </p:spTree>
    <p:extLst>
      <p:ext uri="{BB962C8B-B14F-4D97-AF65-F5344CB8AC3E}">
        <p14:creationId xmlns:p14="http://schemas.microsoft.com/office/powerpoint/2010/main" val="3269188347"/>
      </p:ext>
    </p:extLst>
  </p:cSld>
  <p:clrMapOvr>
    <a:masterClrMapping/>
  </p:clrMapOvr>
  <p:transition xmlns:p14="http://schemas.microsoft.com/office/powerpoint/2010/main" spd="med">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4"/>
                                        </p:tgtEl>
                                        <p:attrNameLst>
                                          <p:attrName>style.visibility</p:attrName>
                                        </p:attrNameLst>
                                      </p:cBhvr>
                                      <p:to>
                                        <p:strVal val="visible"/>
                                      </p:to>
                                    </p:set>
                                    <p:animEffect transition="in" filter="fade">
                                      <p:cBhvr>
                                        <p:cTn id="18" dur="770" decel="100000"/>
                                        <p:tgtEl>
                                          <p:spTgt spid="96264"/>
                                        </p:tgtEl>
                                      </p:cBhvr>
                                    </p:animEffect>
                                    <p:animScale>
                                      <p:cBhvr>
                                        <p:cTn id="19" dur="770" decel="100000"/>
                                        <p:tgtEl>
                                          <p:spTgt spid="96264"/>
                                        </p:tgtEl>
                                      </p:cBhvr>
                                      <p:from x="10000" y="10000"/>
                                      <p:to x="200000" y="450000"/>
                                    </p:animScale>
                                    <p:animScale>
                                      <p:cBhvr>
                                        <p:cTn id="20" dur="1230" accel="100000" fill="hold">
                                          <p:stCondLst>
                                            <p:cond delay="770"/>
                                          </p:stCondLst>
                                        </p:cTn>
                                        <p:tgtEl>
                                          <p:spTgt spid="96264"/>
                                        </p:tgtEl>
                                      </p:cBhvr>
                                      <p:from x="200000" y="450000"/>
                                      <p:to x="100000" y="100000"/>
                                    </p:animScale>
                                    <p:set>
                                      <p:cBhvr>
                                        <p:cTn id="21" dur="770" fill="hold"/>
                                        <p:tgtEl>
                                          <p:spTgt spid="96264"/>
                                        </p:tgtEl>
                                        <p:attrNameLst>
                                          <p:attrName>ppt_x</p:attrName>
                                        </p:attrNameLst>
                                      </p:cBhvr>
                                      <p:to>
                                        <p:strVal val="(0.5)"/>
                                      </p:to>
                                    </p:set>
                                    <p:anim from="(0.5)" to="(#ppt_x)" calcmode="lin" valueType="num">
                                      <p:cBhvr>
                                        <p:cTn id="22" dur="1230" accel="100000" fill="hold">
                                          <p:stCondLst>
                                            <p:cond delay="770"/>
                                          </p:stCondLst>
                                        </p:cTn>
                                        <p:tgtEl>
                                          <p:spTgt spid="96264"/>
                                        </p:tgtEl>
                                        <p:attrNameLst>
                                          <p:attrName>ppt_x</p:attrName>
                                        </p:attrNameLst>
                                      </p:cBhvr>
                                    </p:anim>
                                    <p:set>
                                      <p:cBhvr>
                                        <p:cTn id="23" dur="770" fill="hold"/>
                                        <p:tgtEl>
                                          <p:spTgt spid="96264"/>
                                        </p:tgtEl>
                                        <p:attrNameLst>
                                          <p:attrName>ppt_y</p:attrName>
                                        </p:attrNameLst>
                                      </p:cBhvr>
                                      <p:to>
                                        <p:strVal val="(#ppt_y+0.4)"/>
                                      </p:to>
                                    </p:set>
                                    <p:anim from="(#ppt_y+0.4)" to="(#ppt_y)" calcmode="lin" valueType="num">
                                      <p:cBhvr>
                                        <p:cTn id="24" dur="1230" accel="100000" fill="hold">
                                          <p:stCondLst>
                                            <p:cond delay="770"/>
                                          </p:stCondLst>
                                        </p:cTn>
                                        <p:tgtEl>
                                          <p:spTgt spid="96264"/>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6"/>
                                        </p:tgtEl>
                                        <p:attrNameLst>
                                          <p:attrName>style.visibility</p:attrName>
                                        </p:attrNameLst>
                                      </p:cBhvr>
                                      <p:to>
                                        <p:strVal val="visible"/>
                                      </p:to>
                                    </p:set>
                                    <p:animEffect transition="in" filter="fade">
                                      <p:cBhvr>
                                        <p:cTn id="29" dur="770" decel="100000"/>
                                        <p:tgtEl>
                                          <p:spTgt spid="96266"/>
                                        </p:tgtEl>
                                      </p:cBhvr>
                                    </p:animEffect>
                                    <p:animScale>
                                      <p:cBhvr>
                                        <p:cTn id="30" dur="770" decel="100000"/>
                                        <p:tgtEl>
                                          <p:spTgt spid="96266"/>
                                        </p:tgtEl>
                                      </p:cBhvr>
                                      <p:from x="10000" y="10000"/>
                                      <p:to x="200000" y="450000"/>
                                    </p:animScale>
                                    <p:animScale>
                                      <p:cBhvr>
                                        <p:cTn id="31" dur="1230" accel="100000" fill="hold">
                                          <p:stCondLst>
                                            <p:cond delay="770"/>
                                          </p:stCondLst>
                                        </p:cTn>
                                        <p:tgtEl>
                                          <p:spTgt spid="96266"/>
                                        </p:tgtEl>
                                      </p:cBhvr>
                                      <p:from x="200000" y="450000"/>
                                      <p:to x="100000" y="100000"/>
                                    </p:animScale>
                                    <p:set>
                                      <p:cBhvr>
                                        <p:cTn id="32" dur="770" fill="hold"/>
                                        <p:tgtEl>
                                          <p:spTgt spid="96266"/>
                                        </p:tgtEl>
                                        <p:attrNameLst>
                                          <p:attrName>ppt_x</p:attrName>
                                        </p:attrNameLst>
                                      </p:cBhvr>
                                      <p:to>
                                        <p:strVal val="(0.5)"/>
                                      </p:to>
                                    </p:set>
                                    <p:anim from="(0.5)" to="(#ppt_x)" calcmode="lin" valueType="num">
                                      <p:cBhvr>
                                        <p:cTn id="33" dur="1230" accel="100000" fill="hold">
                                          <p:stCondLst>
                                            <p:cond delay="770"/>
                                          </p:stCondLst>
                                        </p:cTn>
                                        <p:tgtEl>
                                          <p:spTgt spid="96266"/>
                                        </p:tgtEl>
                                        <p:attrNameLst>
                                          <p:attrName>ppt_x</p:attrName>
                                        </p:attrNameLst>
                                      </p:cBhvr>
                                    </p:anim>
                                    <p:set>
                                      <p:cBhvr>
                                        <p:cTn id="34" dur="770" fill="hold"/>
                                        <p:tgtEl>
                                          <p:spTgt spid="96266"/>
                                        </p:tgtEl>
                                        <p:attrNameLst>
                                          <p:attrName>ppt_y</p:attrName>
                                        </p:attrNameLst>
                                      </p:cBhvr>
                                      <p:to>
                                        <p:strVal val="(#ppt_y+0.4)"/>
                                      </p:to>
                                    </p:set>
                                    <p:anim from="(#ppt_y+0.4)" to="(#ppt_y)" calcmode="lin" valueType="num">
                                      <p:cBhvr>
                                        <p:cTn id="35" dur="1230" accel="100000" fill="hold">
                                          <p:stCondLst>
                                            <p:cond delay="770"/>
                                          </p:stCondLst>
                                        </p:cTn>
                                        <p:tgtEl>
                                          <p:spTgt spid="962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4" grpId="0"/>
      <p:bldP spid="9626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2435" r="4055"/>
          <a:stretch/>
        </p:blipFill>
        <p:spPr>
          <a:xfrm>
            <a:off x="0" y="-17112"/>
            <a:ext cx="9144000" cy="684938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357" y="-1683568"/>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Injustice</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0852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It could not </a:t>
            </a:r>
            <a:r>
              <a:rPr lang="en-US" b="1" i="1" dirty="0" smtClean="0">
                <a:solidFill>
                  <a:srgbClr val="FFFFFF"/>
                </a:solidFill>
                <a:effectLst>
                  <a:glow rad="127000">
                    <a:srgbClr val="000000"/>
                  </a:glow>
                </a:effectLst>
                <a:latin typeface="Arial" charset="0"/>
                <a:ea typeface="ＭＳ Ｐゴシック" charset="0"/>
                <a:cs typeface="ＭＳ Ｐゴシック" charset="0"/>
              </a:rPr>
              <a:t>make</a:t>
            </a:r>
            <a:r>
              <a:rPr lang="en-US" b="1" dirty="0" smtClean="0">
                <a:solidFill>
                  <a:srgbClr val="FFFFFF"/>
                </a:solidFill>
                <a:effectLst>
                  <a:glow rad="127000">
                    <a:srgbClr val="000000"/>
                  </a:glow>
                </a:effectLst>
                <a:latin typeface="Arial" charset="0"/>
                <a:ea typeface="ＭＳ Ｐゴシック" charset="0"/>
                <a:cs typeface="ＭＳ Ｐゴシック" charset="0"/>
              </a:rPr>
              <a:t> people good.</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659164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7384"/>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Isaiah</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Key Idea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Judgment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Salvation</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Tree>
    <p:extLst>
      <p:ext uri="{BB962C8B-B14F-4D97-AF65-F5344CB8AC3E}">
        <p14:creationId xmlns:p14="http://schemas.microsoft.com/office/powerpoint/2010/main" val="278191617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Christian Rituals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2084784"/>
            <a:ext cx="9144000" cy="4800600"/>
          </a:xfrm>
          <a:prstGeom prst="rect">
            <a:avLst/>
          </a:prstGeom>
        </p:spPr>
      </p:pic>
    </p:spTree>
    <p:extLst>
      <p:ext uri="{BB962C8B-B14F-4D97-AF65-F5344CB8AC3E}">
        <p14:creationId xmlns:p14="http://schemas.microsoft.com/office/powerpoint/2010/main" val="36907004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Key Word</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Restoration</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smtClean="0">
                <a:solidFill>
                  <a:srgbClr val="FFFFFF"/>
                </a:solidFill>
                <a:effectLst>
                  <a:glow rad="127000">
                    <a:srgbClr val="000000"/>
                  </a:glow>
                </a:effectLst>
                <a:latin typeface="Arial" charset="0"/>
                <a:ea typeface="ＭＳ Ｐゴシック" charset="0"/>
                <a:cs typeface="ＭＳ Ｐゴシック" charset="0"/>
              </a:rPr>
              <a:t>Isaiah</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3313289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9736"/>
          <a:stretch/>
        </p:blipFill>
        <p:spPr>
          <a:xfrm>
            <a:off x="0" y="-2045"/>
            <a:ext cx="567916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033" y="5981786"/>
            <a:ext cx="9144000" cy="909772"/>
          </a:xfrm>
          <a:effectLst>
            <a:outerShdw blurRad="63500" dist="35921" dir="2700000" algn="ctr" rotWithShape="0">
              <a:schemeClr val="tx2">
                <a:alpha val="74998"/>
              </a:schemeClr>
            </a:outerShdw>
          </a:effectLst>
          <a:extLst/>
        </p:spPr>
        <p:txBody>
          <a:bodyPr anchor="ctr"/>
          <a:lstStyle/>
          <a:p>
            <a:pPr>
              <a:defRPr/>
            </a:pPr>
            <a:r>
              <a:rPr lang="en-US" b="1" i="1" dirty="0" smtClean="0">
                <a:effectLst>
                  <a:glow rad="127000">
                    <a:schemeClr val="tx1"/>
                  </a:glow>
                </a:effectLst>
                <a:latin typeface="Arial" charset="0"/>
                <a:ea typeface="ＭＳ Ｐゴシック" charset="0"/>
                <a:cs typeface="ＭＳ Ｐゴシック" charset="0"/>
              </a:rPr>
              <a:t>The Talk of the Town Today</a:t>
            </a:r>
            <a:endParaRPr lang="en-US"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Global Warming</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452</a:t>
            </a:r>
          </a:p>
        </p:txBody>
      </p:sp>
      <p:pic>
        <p:nvPicPr>
          <p:cNvPr id="4" name="Picture 3"/>
          <p:cNvPicPr>
            <a:picLocks noChangeAspect="1"/>
          </p:cNvPicPr>
          <p:nvPr/>
        </p:nvPicPr>
        <p:blipFill>
          <a:blip r:embed="rId4"/>
          <a:stretch>
            <a:fillRect/>
          </a:stretch>
        </p:blipFill>
        <p:spPr>
          <a:xfrm>
            <a:off x="4211960" y="764704"/>
            <a:ext cx="4932040" cy="3284739"/>
          </a:xfrm>
          <a:prstGeom prst="rect">
            <a:avLst/>
          </a:prstGeom>
        </p:spPr>
      </p:pic>
    </p:spTree>
    <p:extLst>
      <p:ext uri="{BB962C8B-B14F-4D97-AF65-F5344CB8AC3E}">
        <p14:creationId xmlns:p14="http://schemas.microsoft.com/office/powerpoint/2010/main" val="288576017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131" r="9453"/>
          <a:stretch/>
        </p:blipFill>
        <p:spPr>
          <a:xfrm>
            <a:off x="0" y="-107932"/>
            <a:ext cx="9144000" cy="694961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a:extLst/>
        </p:spPr>
        <p:txBody>
          <a:bodyPr anchor="ctr"/>
          <a:lstStyle/>
          <a:p>
            <a:pPr>
              <a:defRPr/>
            </a:pPr>
            <a:r>
              <a:rPr lang="en-US" b="1" i="1" dirty="0" smtClean="0">
                <a:effectLst>
                  <a:glow rad="127000">
                    <a:schemeClr val="tx1"/>
                  </a:glow>
                </a:effectLst>
                <a:latin typeface="Arial" charset="0"/>
                <a:ea typeface="ＭＳ Ｐゴシック" charset="0"/>
                <a:cs typeface="ＭＳ Ｐゴシック" charset="0"/>
              </a:rPr>
              <a:t>A Study of Isaiah</a:t>
            </a:r>
            <a:endParaRPr lang="en-US" b="1" i="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smtClean="0">
                <a:solidFill>
                  <a:srgbClr val="FFFFFF"/>
                </a:solidFill>
                <a:effectLst>
                  <a:glow rad="127000">
                    <a:srgbClr val="000000"/>
                  </a:glow>
                </a:effectLst>
                <a:latin typeface="Arial" charset="0"/>
                <a:ea typeface="ＭＳ Ｐゴシック" charset="0"/>
                <a:cs typeface="ＭＳ Ｐゴシック" charset="0"/>
              </a:rPr>
              <a:t>Global Warning</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452</a:t>
            </a:r>
          </a:p>
        </p:txBody>
      </p:sp>
    </p:spTree>
    <p:extLst>
      <p:ext uri="{BB962C8B-B14F-4D97-AF65-F5344CB8AC3E}">
        <p14:creationId xmlns:p14="http://schemas.microsoft.com/office/powerpoint/2010/main" val="6560811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9181582" cy="6858000"/>
          </a:xfrm>
          <a:prstGeom prst="rect">
            <a:avLst/>
          </a:prstGeom>
        </p:spPr>
      </p:pic>
      <p:graphicFrame>
        <p:nvGraphicFramePr>
          <p:cNvPr id="84" name="Table 83"/>
          <p:cNvGraphicFramePr>
            <a:graphicFrameLocks noGrp="1"/>
          </p:cNvGraphicFramePr>
          <p:nvPr/>
        </p:nvGraphicFramePr>
        <p:xfrm>
          <a:off x="0" y="0"/>
          <a:ext cx="9144000" cy="2911475"/>
        </p:xfrm>
        <a:graphic>
          <a:graphicData uri="http://schemas.openxmlformats.org/drawingml/2006/table">
            <a:tbl>
              <a:tblPr/>
              <a:tblGrid>
                <a:gridCol w="4716463"/>
                <a:gridCol w="4427537"/>
              </a:tblGrid>
              <a:tr h="89852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3200" b="1" i="0" u="none" strike="noStrike" cap="none" normalizeH="0" baseline="0" dirty="0">
                          <a:ln>
                            <a:noFill/>
                          </a:ln>
                          <a:solidFill>
                            <a:srgbClr val="FFFFFF"/>
                          </a:solidFill>
                          <a:effectLst/>
                          <a:latin typeface="Arial" charset="0"/>
                          <a:ea typeface="ＭＳ Ｐゴシック" charset="0"/>
                          <a:cs typeface="Arial" charset="0"/>
                        </a:rPr>
                        <a:t>Isaiah: Restoration of the Created Order</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0066"/>
                        </a:gs>
                        <a:gs pos="100000">
                          <a:schemeClr val="tx1"/>
                        </a:gs>
                      </a:gsLst>
                      <a:path path="shape">
                        <a:fillToRect l="50000" t="50000" r="50000" b="50000"/>
                      </a:path>
                    </a:gradFill>
                  </a:tcPr>
                </a:tc>
                <a:tc hMerge="1">
                  <a:txBody>
                    <a:bodyPr/>
                    <a:lstStyle/>
                    <a:p>
                      <a:endParaRPr lang="en-US"/>
                    </a:p>
                  </a:txBody>
                  <a:tcPr/>
                </a:tc>
              </a:tr>
              <a:tr h="1311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Judgment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(and Salvation)</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Salvation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(and Judgment)</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r h="7016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Chapters 1–39</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rgbClr val="000000"/>
                          </a:solidFill>
                          <a:effectLst/>
                          <a:latin typeface="Arial" charset="0"/>
                          <a:ea typeface="ＭＳ Ｐゴシック" charset="0"/>
                          <a:cs typeface="Arial" charset="0"/>
                        </a:rPr>
                        <a:t>Chapters 40–66</a:t>
                      </a:r>
                    </a:p>
                  </a:txBody>
                  <a:tcPr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r>
            </a:tbl>
          </a:graphicData>
        </a:graphic>
      </p:graphicFrame>
    </p:spTree>
    <p:extLst>
      <p:ext uri="{BB962C8B-B14F-4D97-AF65-F5344CB8AC3E}">
        <p14:creationId xmlns:p14="http://schemas.microsoft.com/office/powerpoint/2010/main" val="6785567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5220"/>
            <a:ext cx="9138479" cy="6092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692696"/>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Court Procedure</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1519" y="1196752"/>
            <a:ext cx="8859507" cy="2304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defRPr/>
            </a:pPr>
            <a:r>
              <a:rPr lang="en-US" sz="5400" b="1" dirty="0" smtClean="0">
                <a:solidFill>
                  <a:schemeClr val="tx1"/>
                </a:solidFill>
                <a:effectLst>
                  <a:glow rad="127000">
                    <a:schemeClr val="bg1"/>
                  </a:glow>
                </a:effectLst>
                <a:latin typeface="Arial" charset="0"/>
                <a:ea typeface="ＭＳ Ｐゴシック" charset="0"/>
                <a:cs typeface="ＭＳ Ｐゴシック" charset="0"/>
              </a:rPr>
              <a:t>Charge</a:t>
            </a:r>
          </a:p>
          <a:p>
            <a:pPr marL="571500" indent="-571500" algn="l" defTabSz="457200">
              <a:buFont typeface="Arial"/>
              <a:buChar char="•"/>
              <a:defRPr/>
            </a:pPr>
            <a:r>
              <a:rPr lang="en-US" sz="5400" b="1" dirty="0" smtClean="0">
                <a:solidFill>
                  <a:schemeClr val="tx1"/>
                </a:solidFill>
                <a:effectLst>
                  <a:glow rad="127000">
                    <a:schemeClr val="bg1"/>
                  </a:glow>
                </a:effectLst>
                <a:latin typeface="Arial" charset="0"/>
                <a:ea typeface="ＭＳ Ｐゴシック" charset="0"/>
                <a:cs typeface="ＭＳ Ｐゴシック" charset="0"/>
              </a:rPr>
              <a:t>Evidence</a:t>
            </a:r>
          </a:p>
          <a:p>
            <a:pPr marL="571500" indent="-571500" algn="l" defTabSz="457200">
              <a:buFont typeface="Arial"/>
              <a:buChar char="•"/>
              <a:defRPr/>
            </a:pPr>
            <a:r>
              <a:rPr lang="en-US" sz="5400" b="1" dirty="0" smtClean="0">
                <a:solidFill>
                  <a:schemeClr val="tx1"/>
                </a:solidFill>
                <a:effectLst>
                  <a:glow rad="127000">
                    <a:schemeClr val="bg1"/>
                  </a:glow>
                </a:effectLst>
                <a:latin typeface="Arial" charset="0"/>
                <a:ea typeface="ＭＳ Ｐゴシック" charset="0"/>
                <a:cs typeface="ＭＳ Ｐゴシック" charset="0"/>
              </a:rPr>
              <a:t>Verdict</a:t>
            </a:r>
          </a:p>
        </p:txBody>
      </p:sp>
    </p:spTree>
    <p:extLst>
      <p:ext uri="{BB962C8B-B14F-4D97-AF65-F5344CB8AC3E}">
        <p14:creationId xmlns:p14="http://schemas.microsoft.com/office/powerpoint/2010/main" val="1044591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484784"/>
          </a:xfrm>
          <a:effectLst>
            <a:outerShdw blurRad="63500" dist="35921" dir="2700000" algn="ctr" rotWithShape="0">
              <a:schemeClr val="tx2">
                <a:alpha val="74998"/>
              </a:schemeClr>
            </a:outerShdw>
          </a:effectLst>
          <a:extLst/>
        </p:spPr>
        <p:txBody>
          <a:bodyPr anchor="ctr"/>
          <a:lstStyle/>
          <a:p>
            <a:pPr marL="635000" indent="-635000" algn="l">
              <a:defRPr/>
            </a:pPr>
            <a:r>
              <a:rPr lang="en-US" sz="5400" b="1" dirty="0" smtClean="0">
                <a:effectLst>
                  <a:glow rad="127000">
                    <a:schemeClr val="tx1"/>
                  </a:glow>
                </a:effectLst>
                <a:latin typeface="Arial" charset="0"/>
                <a:ea typeface="ＭＳ Ｐゴシック" charset="0"/>
                <a:cs typeface="ＭＳ Ｐゴシック" charset="0"/>
              </a:rPr>
              <a:t>I</a:t>
            </a:r>
            <a:r>
              <a:rPr lang="en-US" sz="5400" b="1" dirty="0">
                <a:effectLst>
                  <a:glow rad="127000">
                    <a:schemeClr val="tx1"/>
                  </a:glow>
                </a:effectLst>
                <a:latin typeface="Arial" charset="0"/>
                <a:ea typeface="ＭＳ Ｐゴシック" charset="0"/>
                <a:cs typeface="ＭＳ Ｐゴシック" charset="0"/>
              </a:rPr>
              <a:t>. The </a:t>
            </a:r>
            <a:r>
              <a:rPr lang="en-US" sz="5400" b="1" dirty="0" smtClean="0">
                <a:effectLst>
                  <a:glow rad="127000">
                    <a:schemeClr val="tx1"/>
                  </a:glow>
                </a:effectLst>
                <a:latin typeface="Arial" charset="0"/>
                <a:ea typeface="ＭＳ Ｐゴシック" charset="0"/>
                <a:cs typeface="ＭＳ Ｐゴシック" charset="0"/>
              </a:rPr>
              <a:t>Charge</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714821"/>
            <a:ext cx="9144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35000" indent="-635000">
              <a:defRPr/>
            </a:pPr>
            <a:r>
              <a:rPr lang="en-US" sz="4800" b="1" dirty="0" smtClean="0">
                <a:effectLst>
                  <a:glow rad="127000">
                    <a:schemeClr val="tx1"/>
                  </a:glow>
                </a:effectLst>
                <a:latin typeface="Arial" charset="0"/>
                <a:ea typeface="ＭＳ Ｐゴシック" charset="0"/>
                <a:cs typeface="ＭＳ Ｐゴシック" charset="0"/>
              </a:rPr>
              <a:t>God</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people do not </a:t>
            </a:r>
            <a:r>
              <a:rPr lang="en-US" sz="4800" b="1" dirty="0" smtClean="0">
                <a:solidFill>
                  <a:srgbClr val="FFFF00"/>
                </a:solidFill>
                <a:effectLst>
                  <a:glow rad="127000">
                    <a:schemeClr val="tx1"/>
                  </a:glow>
                </a:effectLst>
                <a:latin typeface="Arial" charset="0"/>
                <a:ea typeface="ＭＳ Ｐゴシック" charset="0"/>
                <a:cs typeface="ＭＳ Ｐゴシック" charset="0"/>
              </a:rPr>
              <a:t>know</a:t>
            </a:r>
            <a:r>
              <a:rPr lang="en-US" sz="4800" b="1" dirty="0" smtClean="0">
                <a:effectLst>
                  <a:glow rad="127000">
                    <a:schemeClr val="tx1"/>
                  </a:glow>
                </a:effectLst>
                <a:latin typeface="Arial" charset="0"/>
                <a:ea typeface="ＭＳ Ｐゴシック" charset="0"/>
                <a:cs typeface="ＭＳ Ｐゴシック" charset="0"/>
              </a:rPr>
              <a:t> him (1:2-4)!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205446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58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6165304"/>
          </a:xfrm>
          <a:effectLst>
            <a:outerShdw blurRad="63500" dist="35921" dir="2700000" algn="ctr" rotWithShape="0">
              <a:schemeClr val="tx2">
                <a:alpha val="74998"/>
              </a:schemeClr>
            </a:outerShdw>
          </a:effectLst>
          <a:ex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The charge against Judah was </a:t>
            </a:r>
            <a:r>
              <a:rPr lang="en-US" sz="5400" b="1" dirty="0" smtClean="0">
                <a:effectLst>
                  <a:glow rad="127000">
                    <a:schemeClr val="tx1"/>
                  </a:glow>
                </a:effectLst>
                <a:latin typeface="Arial" charset="0"/>
                <a:ea typeface="ＭＳ Ｐゴシック" charset="0"/>
                <a:cs typeface="ＭＳ Ｐゴシック" charset="0"/>
              </a:rPr>
              <a:t>not </a:t>
            </a:r>
            <a:r>
              <a:rPr lang="en-US" sz="5400" b="1" dirty="0">
                <a:effectLst>
                  <a:glow rad="127000">
                    <a:schemeClr val="tx1"/>
                  </a:glow>
                </a:effectLst>
                <a:latin typeface="Arial" charset="0"/>
                <a:ea typeface="ＭＳ Ｐゴシック" charset="0"/>
                <a:cs typeface="ＭＳ Ｐゴシック" charset="0"/>
              </a:rPr>
              <a:t>knowing the LORD by forsaking the Mosaic covenant (1:2-4). </a:t>
            </a:r>
          </a:p>
        </p:txBody>
      </p:sp>
    </p:spTree>
    <p:extLst>
      <p:ext uri="{BB962C8B-B14F-4D97-AF65-F5344CB8AC3E}">
        <p14:creationId xmlns:p14="http://schemas.microsoft.com/office/powerpoint/2010/main" val="1044591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15054"/>
            <a:ext cx="9144000" cy="6094194"/>
          </a:xfrm>
          <a:prstGeom prst="rect">
            <a:avLst/>
          </a:prstGeom>
        </p:spPr>
      </p:pic>
      <p:sp>
        <p:nvSpPr>
          <p:cNvPr id="123907" name="Rectangle 3"/>
          <p:cNvSpPr>
            <a:spLocks noChangeArrowheads="1"/>
          </p:cNvSpPr>
          <p:nvPr/>
        </p:nvSpPr>
        <p:spPr bwMode="auto">
          <a:xfrm>
            <a:off x="0" y="0"/>
            <a:ext cx="9144000" cy="10772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p>
            <a:r>
              <a:rPr lang="en-US" sz="3200" b="1" dirty="0" smtClean="0">
                <a:solidFill>
                  <a:prstClr val="white"/>
                </a:solidFill>
                <a:effectLst>
                  <a:glow rad="165100">
                    <a:prstClr val="black"/>
                  </a:glow>
                </a:effectLst>
                <a:latin typeface="Arial"/>
                <a:ea typeface="+mn-ea"/>
                <a:cs typeface="Arial"/>
              </a:rPr>
              <a:t>"Listen</a:t>
            </a:r>
            <a:r>
              <a:rPr lang="en-US" sz="3200" b="1" dirty="0">
                <a:solidFill>
                  <a:prstClr val="white"/>
                </a:solidFill>
                <a:effectLst>
                  <a:glow rad="165100">
                    <a:prstClr val="black"/>
                  </a:glow>
                </a:effectLst>
                <a:latin typeface="Arial"/>
                <a:ea typeface="+mn-ea"/>
                <a:cs typeface="Arial"/>
              </a:rPr>
              <a:t>, O heavens, and hear, O </a:t>
            </a:r>
            <a:r>
              <a:rPr lang="en-US" sz="3200" b="1" dirty="0" smtClean="0">
                <a:solidFill>
                  <a:prstClr val="white"/>
                </a:solidFill>
                <a:effectLst>
                  <a:glow rad="165100">
                    <a:prstClr val="black"/>
                  </a:glow>
                </a:effectLst>
                <a:latin typeface="Arial"/>
                <a:ea typeface="+mn-ea"/>
                <a:cs typeface="Arial"/>
              </a:rPr>
              <a:t>earth</a:t>
            </a:r>
            <a:r>
              <a:rPr lang="en-US" sz="3200" b="1" dirty="0">
                <a:solidFill>
                  <a:prstClr val="white"/>
                </a:solidFill>
                <a:effectLst>
                  <a:glow rad="165100">
                    <a:prstClr val="black"/>
                  </a:glow>
                </a:effectLst>
                <a:latin typeface="Arial"/>
                <a:ea typeface="+mn-ea"/>
                <a:cs typeface="Arial"/>
              </a:rPr>
              <a:t>;</a:t>
            </a:r>
          </a:p>
          <a:p>
            <a:r>
              <a:rPr lang="en-US" sz="3200" b="1" dirty="0">
                <a:solidFill>
                  <a:prstClr val="white"/>
                </a:solidFill>
                <a:effectLst>
                  <a:glow rad="165100">
                    <a:prstClr val="black"/>
                  </a:glow>
                </a:effectLst>
                <a:latin typeface="Arial"/>
                <a:ea typeface="+mn-ea"/>
                <a:cs typeface="Arial"/>
              </a:rPr>
              <a:t>	For the L</a:t>
            </a:r>
            <a:r>
              <a:rPr lang="en-US" sz="2800" b="1" dirty="0">
                <a:solidFill>
                  <a:prstClr val="white"/>
                </a:solidFill>
                <a:effectLst>
                  <a:glow rad="165100">
                    <a:prstClr val="black"/>
                  </a:glow>
                </a:effectLst>
                <a:latin typeface="Arial"/>
                <a:ea typeface="+mn-ea"/>
                <a:cs typeface="Arial"/>
              </a:rPr>
              <a:t>ORD</a:t>
            </a:r>
            <a:r>
              <a:rPr lang="en-US" sz="3200" b="1" dirty="0">
                <a:solidFill>
                  <a:prstClr val="white"/>
                </a:solidFill>
                <a:effectLst>
                  <a:glow rad="165100">
                    <a:prstClr val="black"/>
                  </a:glow>
                </a:effectLst>
                <a:latin typeface="Arial"/>
                <a:ea typeface="+mn-ea"/>
                <a:cs typeface="Arial"/>
              </a:rPr>
              <a:t> </a:t>
            </a:r>
            <a:r>
              <a:rPr lang="en-US" sz="3200" b="1" dirty="0" smtClean="0">
                <a:solidFill>
                  <a:prstClr val="white"/>
                </a:solidFill>
                <a:effectLst>
                  <a:glow rad="165100">
                    <a:prstClr val="black"/>
                  </a:glow>
                </a:effectLst>
                <a:latin typeface="Arial"/>
                <a:ea typeface="+mn-ea"/>
                <a:cs typeface="Arial"/>
              </a:rPr>
              <a:t>speaks</a:t>
            </a:r>
            <a:r>
              <a:rPr lang="en-US" sz="3200" b="1" dirty="0" smtClean="0">
                <a:solidFill>
                  <a:prstClr val="white"/>
                </a:solidFill>
                <a:effectLst>
                  <a:glow rad="165100">
                    <a:prstClr val="black"/>
                  </a:glow>
                </a:effectLst>
                <a:latin typeface="Arial"/>
                <a:ea typeface="+mn-ea"/>
                <a:cs typeface="Arial"/>
              </a:rPr>
              <a:t>…"</a:t>
            </a:r>
            <a:endParaRPr lang="en-US" sz="3200" b="1" dirty="0">
              <a:solidFill>
                <a:prstClr val="white"/>
              </a:solidFill>
              <a:effectLst>
                <a:glow rad="165100">
                  <a:prstClr val="black"/>
                </a:glow>
              </a:effectLst>
              <a:latin typeface="Arial"/>
              <a:ea typeface="+mn-ea"/>
              <a:cs typeface="Arial"/>
            </a:endParaRPr>
          </a:p>
        </p:txBody>
      </p:sp>
      <p:sp>
        <p:nvSpPr>
          <p:cNvPr id="3" name="Title 2"/>
          <p:cNvSpPr>
            <a:spLocks noGrp="1"/>
          </p:cNvSpPr>
          <p:nvPr>
            <p:ph type="title" idx="4294967295"/>
          </p:nvPr>
        </p:nvSpPr>
        <p:spPr>
          <a:xfrm>
            <a:off x="0" y="-1141413"/>
            <a:ext cx="8228013" cy="1141413"/>
          </a:xfrm>
        </p:spPr>
        <p:txBody>
          <a:bodyPr/>
          <a:lstStyle/>
          <a:p>
            <a:r>
              <a:rPr lang="en-US" b="1" dirty="0" smtClean="0">
                <a:solidFill>
                  <a:srgbClr val="FFFFFF"/>
                </a:solidFill>
              </a:rPr>
              <a:t>Israel Ignorant (Isa. 1:2)</a:t>
            </a:r>
            <a:endParaRPr lang="en-US" b="1" dirty="0">
              <a:solidFill>
                <a:srgbClr val="FFFFFF"/>
              </a:solidFill>
            </a:endParaRPr>
          </a:p>
        </p:txBody>
      </p:sp>
      <p:sp>
        <p:nvSpPr>
          <p:cNvPr id="10" name="Rectangle 2"/>
          <p:cNvSpPr txBox="1">
            <a:spLocks noChangeArrowheads="1"/>
          </p:cNvSpPr>
          <p:nvPr/>
        </p:nvSpPr>
        <p:spPr bwMode="auto">
          <a:xfrm>
            <a:off x="0" y="573921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The Charge (Accusation)</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50686624"/>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54294" y="0"/>
            <a:ext cx="9306814" cy="7101408"/>
          </a:xfrm>
          <a:prstGeom prst="rect">
            <a:avLst/>
          </a:prstGeom>
        </p:spPr>
      </p:pic>
      <p:sp>
        <p:nvSpPr>
          <p:cNvPr id="123907" name="Rectangle 3"/>
          <p:cNvSpPr>
            <a:spLocks noChangeArrowheads="1"/>
          </p:cNvSpPr>
          <p:nvPr/>
        </p:nvSpPr>
        <p:spPr bwMode="auto">
          <a:xfrm>
            <a:off x="0" y="0"/>
            <a:ext cx="9144000" cy="10772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p>
            <a:r>
              <a:rPr lang="en-US" sz="3200" b="1" dirty="0" smtClean="0">
                <a:solidFill>
                  <a:prstClr val="white"/>
                </a:solidFill>
                <a:effectLst>
                  <a:glow rad="165100">
                    <a:prstClr val="black"/>
                  </a:glow>
                </a:effectLst>
                <a:latin typeface="Arial"/>
                <a:ea typeface="ＭＳ Ｐゴシック"/>
                <a:cs typeface="Arial"/>
              </a:rPr>
              <a:t>"Listen</a:t>
            </a:r>
            <a:r>
              <a:rPr lang="en-US" sz="3200" b="1" dirty="0">
                <a:solidFill>
                  <a:prstClr val="white"/>
                </a:solidFill>
                <a:effectLst>
                  <a:glow rad="165100">
                    <a:prstClr val="black"/>
                  </a:glow>
                </a:effectLst>
                <a:latin typeface="Arial"/>
                <a:ea typeface="ＭＳ Ｐゴシック"/>
                <a:cs typeface="Arial"/>
              </a:rPr>
              <a:t>, O heavens, and hear, O </a:t>
            </a:r>
            <a:r>
              <a:rPr lang="en-US" sz="3200" b="1" dirty="0" smtClean="0">
                <a:solidFill>
                  <a:prstClr val="white"/>
                </a:solidFill>
                <a:effectLst>
                  <a:glow rad="165100">
                    <a:prstClr val="black"/>
                  </a:glow>
                </a:effectLst>
                <a:latin typeface="Arial"/>
                <a:ea typeface="ＭＳ Ｐゴシック"/>
                <a:cs typeface="Arial"/>
              </a:rPr>
              <a:t>earth</a:t>
            </a:r>
            <a:r>
              <a:rPr lang="en-US" sz="3200" b="1" dirty="0">
                <a:solidFill>
                  <a:prstClr val="white"/>
                </a:solidFill>
                <a:effectLst>
                  <a:glow rad="165100">
                    <a:prstClr val="black"/>
                  </a:glow>
                </a:effectLst>
                <a:latin typeface="Arial"/>
                <a:ea typeface="ＭＳ Ｐゴシック"/>
                <a:cs typeface="Arial"/>
              </a:rPr>
              <a:t>;</a:t>
            </a:r>
          </a:p>
          <a:p>
            <a:r>
              <a:rPr lang="en-US" sz="3200" b="1" dirty="0">
                <a:solidFill>
                  <a:prstClr val="white"/>
                </a:solidFill>
                <a:effectLst>
                  <a:glow rad="165100">
                    <a:prstClr val="black"/>
                  </a:glow>
                </a:effectLst>
                <a:latin typeface="Arial"/>
                <a:ea typeface="ＭＳ Ｐゴシック"/>
                <a:cs typeface="Arial"/>
              </a:rPr>
              <a:t>	For the L</a:t>
            </a:r>
            <a:r>
              <a:rPr lang="en-US" sz="2800" b="1" dirty="0">
                <a:solidFill>
                  <a:prstClr val="white"/>
                </a:solidFill>
                <a:effectLst>
                  <a:glow rad="165100">
                    <a:prstClr val="black"/>
                  </a:glow>
                </a:effectLst>
                <a:latin typeface="Arial"/>
                <a:ea typeface="ＭＳ Ｐゴシック"/>
                <a:cs typeface="Arial"/>
              </a:rPr>
              <a:t>ORD</a:t>
            </a:r>
            <a:r>
              <a:rPr lang="en-US" sz="3200" b="1" dirty="0">
                <a:solidFill>
                  <a:prstClr val="white"/>
                </a:solidFill>
                <a:effectLst>
                  <a:glow rad="165100">
                    <a:prstClr val="black"/>
                  </a:glow>
                </a:effectLst>
                <a:latin typeface="Arial"/>
                <a:ea typeface="ＭＳ Ｐゴシック"/>
                <a:cs typeface="Arial"/>
              </a:rPr>
              <a:t> speaks</a:t>
            </a:r>
            <a:r>
              <a:rPr lang="en-US" sz="3200" b="1" dirty="0" smtClean="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p:txBody>
      </p:sp>
      <p:sp>
        <p:nvSpPr>
          <p:cNvPr id="3" name="Title 2"/>
          <p:cNvSpPr>
            <a:spLocks noGrp="1"/>
          </p:cNvSpPr>
          <p:nvPr>
            <p:ph type="title" idx="4294967295"/>
          </p:nvPr>
        </p:nvSpPr>
        <p:spPr>
          <a:xfrm>
            <a:off x="0" y="-1141413"/>
            <a:ext cx="8228013" cy="1141413"/>
          </a:xfrm>
        </p:spPr>
        <p:txBody>
          <a:bodyPr/>
          <a:lstStyle/>
          <a:p>
            <a:r>
              <a:rPr lang="en-US" b="1" dirty="0" smtClean="0">
                <a:solidFill>
                  <a:srgbClr val="FFFFFF"/>
                </a:solidFill>
              </a:rPr>
              <a:t>Israel Ignorant (Isa. 1:2)</a:t>
            </a:r>
            <a:endParaRPr lang="en-US" b="1" dirty="0">
              <a:solidFill>
                <a:srgbClr val="FFFFFF"/>
              </a:solidFill>
            </a:endParaRPr>
          </a:p>
        </p:txBody>
      </p:sp>
      <p:sp>
        <p:nvSpPr>
          <p:cNvPr id="9" name="Rectangle 3"/>
          <p:cNvSpPr>
            <a:spLocks noChangeArrowheads="1"/>
          </p:cNvSpPr>
          <p:nvPr/>
        </p:nvSpPr>
        <p:spPr bwMode="auto">
          <a:xfrm>
            <a:off x="0" y="4941168"/>
            <a:ext cx="9144000" cy="15696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p>
            <a:r>
              <a:rPr lang="fr-FR" sz="3200" b="1" dirty="0" smtClean="0">
                <a:solidFill>
                  <a:prstClr val="white"/>
                </a:solidFill>
                <a:effectLst>
                  <a:glow rad="165100">
                    <a:prstClr val="black"/>
                  </a:glow>
                </a:effectLst>
                <a:latin typeface="Arial"/>
                <a:ea typeface="ＭＳ Ｐゴシック"/>
                <a:cs typeface="Arial"/>
              </a:rPr>
              <a:t>'</a:t>
            </a:r>
            <a:r>
              <a:rPr lang="en-US" sz="3200" b="1" dirty="0" smtClean="0">
                <a:solidFill>
                  <a:prstClr val="white"/>
                </a:solidFill>
                <a:effectLst>
                  <a:glow rad="165100">
                    <a:prstClr val="black"/>
                  </a:glow>
                </a:effectLst>
                <a:latin typeface="Arial"/>
                <a:ea typeface="ＭＳ Ｐゴシック"/>
                <a:cs typeface="Arial"/>
              </a:rPr>
              <a:t>Sons </a:t>
            </a:r>
            <a:r>
              <a:rPr lang="en-US" sz="3200" b="1" dirty="0">
                <a:solidFill>
                  <a:prstClr val="white"/>
                </a:solidFill>
                <a:effectLst>
                  <a:glow rad="165100">
                    <a:prstClr val="black"/>
                  </a:glow>
                </a:effectLst>
                <a:latin typeface="Arial"/>
                <a:ea typeface="ＭＳ Ｐゴシック"/>
                <a:cs typeface="Arial"/>
              </a:rPr>
              <a:t>I have reared and brought up,</a:t>
            </a:r>
          </a:p>
          <a:p>
            <a:r>
              <a:rPr lang="en-US" sz="3200" b="1" dirty="0">
                <a:solidFill>
                  <a:prstClr val="white"/>
                </a:solidFill>
                <a:effectLst>
                  <a:glow rad="165100">
                    <a:prstClr val="black"/>
                  </a:glow>
                </a:effectLst>
                <a:latin typeface="Arial"/>
                <a:ea typeface="ＭＳ Ｐゴシック"/>
                <a:cs typeface="Arial"/>
              </a:rPr>
              <a:t>	But they have </a:t>
            </a:r>
            <a:r>
              <a:rPr lang="en-US" sz="3200" b="1" dirty="0" smtClean="0">
                <a:solidFill>
                  <a:prstClr val="white"/>
                </a:solidFill>
                <a:effectLst>
                  <a:glow rad="165100">
                    <a:prstClr val="black"/>
                  </a:glow>
                </a:effectLst>
                <a:latin typeface="Arial"/>
                <a:ea typeface="ＭＳ Ｐゴシック"/>
                <a:cs typeface="Arial"/>
              </a:rPr>
              <a:t>revolted </a:t>
            </a:r>
            <a:r>
              <a:rPr lang="en-US" sz="3200" b="1" dirty="0">
                <a:solidFill>
                  <a:prstClr val="white"/>
                </a:solidFill>
                <a:effectLst>
                  <a:glow rad="165100">
                    <a:prstClr val="black"/>
                  </a:glow>
                </a:effectLst>
                <a:latin typeface="Arial"/>
                <a:ea typeface="ＭＳ Ｐゴシック"/>
                <a:cs typeface="Arial"/>
              </a:rPr>
              <a:t>against </a:t>
            </a:r>
            <a:r>
              <a:rPr lang="en-US" sz="3200" b="1" dirty="0" smtClean="0">
                <a:solidFill>
                  <a:prstClr val="white"/>
                </a:solidFill>
                <a:effectLst>
                  <a:glow rad="165100">
                    <a:prstClr val="black"/>
                  </a:glow>
                </a:effectLst>
                <a:latin typeface="Arial"/>
                <a:ea typeface="ＭＳ Ｐゴシック"/>
                <a:cs typeface="Arial"/>
              </a:rPr>
              <a:t>Me</a:t>
            </a:r>
            <a:r>
              <a:rPr lang="fr-FR" sz="3200" b="1" dirty="0" smtClean="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a:p>
            <a:pPr algn="r"/>
            <a:r>
              <a:rPr lang="en-US" sz="3200" b="1" dirty="0" smtClean="0">
                <a:solidFill>
                  <a:prstClr val="white"/>
                </a:solidFill>
                <a:effectLst>
                  <a:glow rad="165100">
                    <a:prstClr val="black"/>
                  </a:glow>
                </a:effectLst>
                <a:latin typeface="Arial"/>
                <a:ea typeface="ＭＳ Ｐゴシック"/>
                <a:cs typeface="Arial"/>
              </a:rPr>
              <a:t>(</a:t>
            </a:r>
            <a:r>
              <a:rPr lang="en-US" sz="3200" b="1" dirty="0">
                <a:solidFill>
                  <a:prstClr val="white"/>
                </a:solidFill>
                <a:effectLst>
                  <a:glow rad="165100">
                    <a:prstClr val="black"/>
                  </a:glow>
                </a:effectLst>
                <a:latin typeface="Arial"/>
                <a:ea typeface="ＭＳ Ｐゴシック"/>
                <a:cs typeface="Arial"/>
              </a:rPr>
              <a:t>Isa. </a:t>
            </a:r>
            <a:r>
              <a:rPr lang="en-US" sz="3200" b="1" dirty="0" smtClean="0">
                <a:solidFill>
                  <a:prstClr val="white"/>
                </a:solidFill>
                <a:effectLst>
                  <a:glow rad="165100">
                    <a:prstClr val="black"/>
                  </a:glow>
                </a:effectLst>
                <a:latin typeface="Arial"/>
                <a:ea typeface="ＭＳ Ｐゴシック"/>
                <a:cs typeface="Arial"/>
              </a:rPr>
              <a:t>1:2 </a:t>
            </a:r>
            <a:r>
              <a:rPr lang="en-US" sz="2800" b="1" dirty="0" smtClean="0">
                <a:solidFill>
                  <a:prstClr val="white"/>
                </a:solidFill>
                <a:effectLst>
                  <a:glow rad="165100">
                    <a:prstClr val="black"/>
                  </a:glow>
                </a:effectLst>
                <a:latin typeface="Arial"/>
                <a:ea typeface="ＭＳ Ｐゴシック"/>
                <a:cs typeface="Arial"/>
              </a:rPr>
              <a:t>NAU</a:t>
            </a:r>
            <a:r>
              <a:rPr lang="en-US" sz="3200" b="1" dirty="0" smtClean="0">
                <a:solidFill>
                  <a:prstClr val="white"/>
                </a:solidFill>
                <a:effectLst>
                  <a:glow rad="165100">
                    <a:prstClr val="black"/>
                  </a:glow>
                </a:effectLst>
                <a:latin typeface="Arial"/>
                <a:ea typeface="ＭＳ Ｐゴシック"/>
                <a:cs typeface="Arial"/>
              </a:rPr>
              <a:t>).</a:t>
            </a:r>
            <a:endParaRPr lang="en-US" sz="3200" b="1" dirty="0">
              <a:solidFill>
                <a:prstClr val="white"/>
              </a:solidFill>
              <a:effectLst>
                <a:glow rad="165100">
                  <a:prstClr val="black"/>
                </a:glow>
              </a:effectLst>
              <a:latin typeface="Arial"/>
              <a:ea typeface="ＭＳ Ｐゴシック"/>
              <a:cs typeface="Arial"/>
            </a:endParaRPr>
          </a:p>
        </p:txBody>
      </p:sp>
    </p:spTree>
    <p:extLst>
      <p:ext uri="{BB962C8B-B14F-4D97-AF65-F5344CB8AC3E}">
        <p14:creationId xmlns:p14="http://schemas.microsoft.com/office/powerpoint/2010/main" val="3130663223"/>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descr="Three So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5229200"/>
            <a:ext cx="9144000" cy="1143000"/>
          </a:xfrm>
        </p:spPr>
        <p:txBody>
          <a:bodyPr/>
          <a:lstStyle/>
          <a:p>
            <a:pPr>
              <a:defRPr/>
            </a:pPr>
            <a:r>
              <a:rPr lang="en-US" sz="5400" b="1" dirty="0" smtClean="0">
                <a:solidFill>
                  <a:schemeClr val="tx1"/>
                </a:solidFill>
                <a:effectLst>
                  <a:glow rad="266700">
                    <a:schemeClr val="bg1">
                      <a:alpha val="75000"/>
                    </a:schemeClr>
                  </a:glow>
                </a:effectLst>
              </a:rPr>
              <a:t>Our Three Sons</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1669054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4624"/>
            <a:ext cx="9113012" cy="61206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Church Services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62492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5-05-30 Griffith Family Close U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3549"/>
            <a:ext cx="9144000" cy="5121675"/>
          </a:xfrm>
          <a:prstGeom prst="rect">
            <a:avLst/>
          </a:prstGeom>
        </p:spPr>
      </p:pic>
      <p:sp>
        <p:nvSpPr>
          <p:cNvPr id="355331" name="Rectangle 3"/>
          <p:cNvSpPr>
            <a:spLocks noGrp="1" noChangeArrowheads="1"/>
          </p:cNvSpPr>
          <p:nvPr>
            <p:ph type="ctrTitle"/>
          </p:nvPr>
        </p:nvSpPr>
        <p:spPr>
          <a:xfrm>
            <a:off x="6477000" y="5445224"/>
            <a:ext cx="2667000" cy="1412776"/>
          </a:xfrm>
          <a:effectLst>
            <a:outerShdw blurRad="63500" dist="35921" dir="2700000" algn="ctr" rotWithShape="0">
              <a:srgbClr val="000000">
                <a:alpha val="74998"/>
              </a:srgbClr>
            </a:outerShdw>
          </a:effectLst>
        </p:spPr>
        <p:txBody>
          <a:bodyPr/>
          <a:lstStyle/>
          <a:p>
            <a:pPr eaLnBrk="1" hangingPunct="1">
              <a:defRPr/>
            </a:pPr>
            <a:r>
              <a:rPr lang="en-US" sz="2800" b="1" i="1" dirty="0" smtClean="0">
                <a:solidFill>
                  <a:schemeClr val="tx1"/>
                </a:solidFill>
                <a:effectLst>
                  <a:glow rad="254000">
                    <a:schemeClr val="bg1">
                      <a:alpha val="75000"/>
                    </a:schemeClr>
                  </a:glow>
                </a:effectLst>
                <a:latin typeface="Arial"/>
                <a:cs typeface="Arial"/>
              </a:rPr>
              <a:t>The Griffiths </a:t>
            </a:r>
            <a:br>
              <a:rPr lang="en-US" sz="2800" b="1" i="1" dirty="0" smtClean="0">
                <a:solidFill>
                  <a:schemeClr val="tx1"/>
                </a:solidFill>
                <a:effectLst>
                  <a:glow rad="254000">
                    <a:schemeClr val="bg1">
                      <a:alpha val="75000"/>
                    </a:schemeClr>
                  </a:glow>
                </a:effectLst>
                <a:latin typeface="Arial"/>
                <a:cs typeface="Arial"/>
              </a:rPr>
            </a:br>
            <a:r>
              <a:rPr lang="en-US" sz="2800" b="1" i="1" dirty="0" smtClean="0">
                <a:solidFill>
                  <a:schemeClr val="tx1"/>
                </a:solidFill>
                <a:effectLst>
                  <a:glow rad="254000">
                    <a:schemeClr val="bg1">
                      <a:alpha val="75000"/>
                    </a:schemeClr>
                  </a:glow>
                </a:effectLst>
                <a:latin typeface="Arial"/>
                <a:cs typeface="Arial"/>
              </a:rPr>
              <a:t>May 2015</a:t>
            </a:r>
            <a:endParaRPr lang="en-US" b="1" dirty="0" smtClean="0">
              <a:solidFill>
                <a:schemeClr val="tx1"/>
              </a:solidFill>
              <a:effectLst>
                <a:glow rad="254000">
                  <a:schemeClr val="bg1">
                    <a:alpha val="75000"/>
                  </a:schemeClr>
                </a:glow>
              </a:effectLst>
              <a:latin typeface="Arial"/>
              <a:cs typeface="Arial"/>
            </a:endParaRPr>
          </a:p>
        </p:txBody>
      </p:sp>
      <p:sp>
        <p:nvSpPr>
          <p:cNvPr id="355332" name="Text Box 4"/>
          <p:cNvSpPr txBox="1">
            <a:spLocks noChangeArrowheads="1"/>
          </p:cNvSpPr>
          <p:nvPr/>
        </p:nvSpPr>
        <p:spPr bwMode="auto">
          <a:xfrm>
            <a:off x="5148064" y="4365104"/>
            <a:ext cx="203192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hangingPunct="0">
              <a:defRPr/>
            </a:pPr>
            <a:r>
              <a:rPr lang="en-US" sz="4800" b="1" dirty="0">
                <a:solidFill>
                  <a:srgbClr val="FFFFFF"/>
                </a:solidFill>
                <a:effectLst>
                  <a:glow rad="254000">
                    <a:srgbClr val="000000">
                      <a:alpha val="75000"/>
                    </a:srgbClr>
                  </a:glow>
                </a:effectLst>
                <a:latin typeface="Arial"/>
                <a:cs typeface="Arial"/>
              </a:rPr>
              <a:t>Susan</a:t>
            </a:r>
            <a:endParaRPr lang="en-US" sz="3600" b="1" dirty="0">
              <a:solidFill>
                <a:srgbClr val="FFFFFF"/>
              </a:solidFill>
              <a:effectLst>
                <a:glow rad="254000">
                  <a:srgbClr val="000000">
                    <a:alpha val="75000"/>
                  </a:srgbClr>
                </a:glow>
              </a:effectLst>
              <a:latin typeface="Arial"/>
              <a:cs typeface="Arial"/>
            </a:endParaRPr>
          </a:p>
        </p:txBody>
      </p:sp>
      <p:sp>
        <p:nvSpPr>
          <p:cNvPr id="355333" name="Text Box 5"/>
          <p:cNvSpPr txBox="1">
            <a:spLocks noChangeArrowheads="1"/>
          </p:cNvSpPr>
          <p:nvPr/>
        </p:nvSpPr>
        <p:spPr bwMode="auto">
          <a:xfrm>
            <a:off x="6092149" y="2564904"/>
            <a:ext cx="3051851"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defTabSz="914400" eaLnBrk="0" hangingPunct="0">
              <a:defRPr/>
            </a:pPr>
            <a:r>
              <a:rPr lang="en-US" sz="4800" b="1" dirty="0" smtClean="0">
                <a:solidFill>
                  <a:srgbClr val="FFFFFF"/>
                </a:solidFill>
                <a:effectLst>
                  <a:glow rad="254000">
                    <a:srgbClr val="000000">
                      <a:alpha val="75000"/>
                    </a:srgbClr>
                  </a:glow>
                </a:effectLst>
                <a:latin typeface="Arial"/>
                <a:cs typeface="Arial"/>
              </a:rPr>
              <a:t>Kurt &amp; Cara</a:t>
            </a:r>
            <a:r>
              <a:rPr lang="en-US" sz="4800" b="1" dirty="0">
                <a:solidFill>
                  <a:srgbClr val="FFFFFF"/>
                </a:solidFill>
                <a:effectLst>
                  <a:glow rad="254000">
                    <a:srgbClr val="000000">
                      <a:alpha val="75000"/>
                    </a:srgbClr>
                  </a:glow>
                </a:effectLst>
                <a:latin typeface="Arial"/>
                <a:cs typeface="Arial"/>
              </a:rPr>
              <a:t> </a:t>
            </a:r>
            <a:r>
              <a:rPr lang="en-US" sz="4800" b="1" dirty="0" smtClean="0">
                <a:solidFill>
                  <a:srgbClr val="FFFFFF"/>
                </a:solidFill>
                <a:effectLst>
                  <a:glow rad="254000">
                    <a:srgbClr val="000000">
                      <a:alpha val="75000"/>
                    </a:srgbClr>
                  </a:glow>
                </a:effectLst>
                <a:latin typeface="Arial"/>
                <a:cs typeface="Arial"/>
              </a:rPr>
              <a:t>(28)</a:t>
            </a:r>
            <a:endParaRPr lang="en-US" sz="3600" b="1" dirty="0">
              <a:solidFill>
                <a:srgbClr val="FFFFFF"/>
              </a:solidFill>
              <a:effectLst>
                <a:glow rad="254000">
                  <a:srgbClr val="000000">
                    <a:alpha val="75000"/>
                  </a:srgbClr>
                </a:glow>
              </a:effectLst>
              <a:latin typeface="Arial"/>
              <a:cs typeface="Arial"/>
            </a:endParaRPr>
          </a:p>
        </p:txBody>
      </p:sp>
      <p:sp>
        <p:nvSpPr>
          <p:cNvPr id="355334" name="Text Box 6"/>
          <p:cNvSpPr txBox="1">
            <a:spLocks noChangeArrowheads="1"/>
          </p:cNvSpPr>
          <p:nvPr/>
        </p:nvSpPr>
        <p:spPr bwMode="auto">
          <a:xfrm>
            <a:off x="26144" y="3284984"/>
            <a:ext cx="1655020"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defTabSz="914400" eaLnBrk="0" hangingPunct="0">
              <a:defRPr/>
            </a:pPr>
            <a:r>
              <a:rPr lang="en-US" sz="4800" b="1" dirty="0">
                <a:solidFill>
                  <a:srgbClr val="FFFFFF"/>
                </a:solidFill>
                <a:effectLst>
                  <a:glow rad="254000">
                    <a:srgbClr val="000000">
                      <a:alpha val="75000"/>
                    </a:srgbClr>
                  </a:glow>
                </a:effectLst>
                <a:latin typeface="Arial"/>
                <a:cs typeface="Arial"/>
              </a:rPr>
              <a:t>John</a:t>
            </a:r>
            <a:br>
              <a:rPr lang="en-US" sz="4800" b="1" dirty="0">
                <a:solidFill>
                  <a:srgbClr val="FFFFFF"/>
                </a:solidFill>
                <a:effectLst>
                  <a:glow rad="254000">
                    <a:srgbClr val="000000">
                      <a:alpha val="75000"/>
                    </a:srgbClr>
                  </a:glow>
                </a:effectLst>
                <a:latin typeface="Arial"/>
                <a:cs typeface="Arial"/>
              </a:rPr>
            </a:br>
            <a:r>
              <a:rPr lang="en-US" sz="4800" b="1" dirty="0" smtClean="0">
                <a:solidFill>
                  <a:srgbClr val="FFFFFF"/>
                </a:solidFill>
                <a:effectLst>
                  <a:glow rad="254000">
                    <a:srgbClr val="000000">
                      <a:alpha val="75000"/>
                    </a:srgbClr>
                  </a:glow>
                </a:effectLst>
                <a:latin typeface="Arial"/>
                <a:cs typeface="Arial"/>
              </a:rPr>
              <a:t>(22)</a:t>
            </a:r>
            <a:endParaRPr lang="en-US" sz="3600" b="1" dirty="0">
              <a:solidFill>
                <a:srgbClr val="FFFFFF"/>
              </a:solidFill>
              <a:effectLst>
                <a:glow rad="254000">
                  <a:srgbClr val="000000">
                    <a:alpha val="75000"/>
                  </a:srgbClr>
                </a:glow>
              </a:effectLst>
              <a:latin typeface="Arial"/>
              <a:cs typeface="Arial"/>
            </a:endParaRPr>
          </a:p>
        </p:txBody>
      </p:sp>
      <p:sp>
        <p:nvSpPr>
          <p:cNvPr id="355335" name="Text Box 7"/>
          <p:cNvSpPr txBox="1">
            <a:spLocks noChangeArrowheads="1"/>
          </p:cNvSpPr>
          <p:nvPr/>
        </p:nvSpPr>
        <p:spPr bwMode="auto">
          <a:xfrm>
            <a:off x="2483768" y="5315724"/>
            <a:ext cx="3816424" cy="156966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defTabSz="914400" eaLnBrk="0" hangingPunct="0">
              <a:defRPr/>
            </a:pPr>
            <a:r>
              <a:rPr lang="en-US" sz="4800" b="1" dirty="0">
                <a:solidFill>
                  <a:srgbClr val="FFFFFF"/>
                </a:solidFill>
                <a:effectLst>
                  <a:glow rad="254000">
                    <a:srgbClr val="000000">
                      <a:alpha val="75000"/>
                    </a:srgbClr>
                  </a:glow>
                </a:effectLst>
                <a:latin typeface="Arial"/>
                <a:cs typeface="Arial"/>
              </a:rPr>
              <a:t>Stephen &amp; Katie </a:t>
            </a:r>
            <a:r>
              <a:rPr lang="en-US" sz="4800" b="1" dirty="0" smtClean="0">
                <a:solidFill>
                  <a:srgbClr val="FFFFFF"/>
                </a:solidFill>
                <a:effectLst>
                  <a:glow rad="254000">
                    <a:srgbClr val="000000">
                      <a:alpha val="75000"/>
                    </a:srgbClr>
                  </a:glow>
                </a:effectLst>
                <a:latin typeface="Arial"/>
                <a:cs typeface="Arial"/>
              </a:rPr>
              <a:t>(25)</a:t>
            </a:r>
            <a:endParaRPr lang="en-US" sz="3600" b="1" dirty="0">
              <a:solidFill>
                <a:srgbClr val="FFFFFF"/>
              </a:solidFill>
              <a:effectLst>
                <a:glow rad="254000">
                  <a:srgbClr val="000000">
                    <a:alpha val="75000"/>
                  </a:srgbClr>
                </a:glow>
              </a:effectLst>
              <a:latin typeface="Arial"/>
              <a:cs typeface="Arial"/>
            </a:endParaRPr>
          </a:p>
        </p:txBody>
      </p:sp>
      <p:sp>
        <p:nvSpPr>
          <p:cNvPr id="355336" name="Text Box 8"/>
          <p:cNvSpPr txBox="1">
            <a:spLocks noChangeArrowheads="1"/>
          </p:cNvSpPr>
          <p:nvPr/>
        </p:nvSpPr>
        <p:spPr bwMode="auto">
          <a:xfrm>
            <a:off x="1691680" y="4293096"/>
            <a:ext cx="1492716" cy="83099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defTabSz="914400" eaLnBrk="0" hangingPunct="0">
              <a:defRPr/>
            </a:pPr>
            <a:r>
              <a:rPr lang="en-US" sz="4800" b="1" dirty="0">
                <a:solidFill>
                  <a:srgbClr val="FFFFFF"/>
                </a:solidFill>
                <a:effectLst>
                  <a:glow rad="254000">
                    <a:srgbClr val="000000">
                      <a:alpha val="75000"/>
                    </a:srgbClr>
                  </a:glow>
                </a:effectLst>
                <a:latin typeface="Arial"/>
                <a:cs typeface="Arial"/>
              </a:rPr>
              <a:t>Rick</a:t>
            </a:r>
            <a:endParaRPr lang="en-US" sz="3600" b="1" dirty="0">
              <a:solidFill>
                <a:srgbClr val="FFFFFF"/>
              </a:solidFill>
              <a:effectLst>
                <a:glow rad="254000">
                  <a:srgbClr val="000000">
                    <a:alpha val="75000"/>
                  </a:srgbClr>
                </a:glow>
              </a:effectLst>
              <a:latin typeface="Arial"/>
              <a:cs typeface="Arial"/>
            </a:endParaRPr>
          </a:p>
        </p:txBody>
      </p:sp>
      <p:sp>
        <p:nvSpPr>
          <p:cNvPr id="10" name="Title 2"/>
          <p:cNvSpPr txBox="1">
            <a:spLocks/>
          </p:cNvSpPr>
          <p:nvPr/>
        </p:nvSpPr>
        <p:spPr bwMode="auto">
          <a:xfrm>
            <a:off x="0" y="0"/>
            <a:ext cx="2209800" cy="685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defTabSz="914400" eaLnBrk="1" hangingPunct="1">
              <a:defRPr/>
            </a:pPr>
            <a:r>
              <a:rPr lang="en-US" b="1" kern="0" dirty="0" smtClean="0">
                <a:solidFill>
                  <a:srgbClr val="FFFFFF"/>
                </a:solidFill>
                <a:effectLst>
                  <a:glow rad="254000">
                    <a:srgbClr val="000000"/>
                  </a:glow>
                </a:effectLst>
                <a:latin typeface="Arial" charset="0"/>
                <a:ea typeface="ＭＳ Ｐゴシック" charset="0"/>
                <a:cs typeface="ＭＳ Ｐゴシック" charset="0"/>
              </a:rPr>
              <a:t>2015</a:t>
            </a:r>
            <a:endParaRPr lang="en-US" b="1" kern="0" dirty="0">
              <a:solidFill>
                <a:srgbClr val="FFFFFF"/>
              </a:solidFill>
              <a:effectLst>
                <a:glow rad="254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976625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2"/>
                                        </p:tgtEl>
                                        <p:attrNameLst>
                                          <p:attrName>style.visibility</p:attrName>
                                        </p:attrNameLst>
                                      </p:cBhvr>
                                      <p:to>
                                        <p:strVal val="visible"/>
                                      </p:to>
                                    </p:set>
                                    <p:animEffect transition="in" filter="dissolve">
                                      <p:cBhvr>
                                        <p:cTn id="11" dur="500"/>
                                        <p:tgtEl>
                                          <p:spTgt spid="35533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5"/>
                                        </p:tgtEl>
                                        <p:attrNameLst>
                                          <p:attrName>style.visibility</p:attrName>
                                        </p:attrNameLst>
                                      </p:cBhvr>
                                      <p:to>
                                        <p:strVal val="visible"/>
                                      </p:to>
                                    </p:set>
                                    <p:animEffect transition="in" filter="dissolve">
                                      <p:cBhvr>
                                        <p:cTn id="15" dur="500"/>
                                        <p:tgtEl>
                                          <p:spTgt spid="355335"/>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3"/>
                                        </p:tgtEl>
                                        <p:attrNameLst>
                                          <p:attrName>style.visibility</p:attrName>
                                        </p:attrNameLst>
                                      </p:cBhvr>
                                      <p:to>
                                        <p:strVal val="visible"/>
                                      </p:to>
                                    </p:set>
                                    <p:animEffect transition="in" filter="dissolve">
                                      <p:cBhvr>
                                        <p:cTn id="19" dur="500"/>
                                        <p:tgtEl>
                                          <p:spTgt spid="355333"/>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355334"/>
                                        </p:tgtEl>
                                        <p:attrNameLst>
                                          <p:attrName>style.visibility</p:attrName>
                                        </p:attrNameLst>
                                      </p:cBhvr>
                                      <p:to>
                                        <p:strVal val="visible"/>
                                      </p:to>
                                    </p:set>
                                    <p:animEffect transition="in" filter="dissolve">
                                      <p:cBhvr>
                                        <p:cTn id="23"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0" y="0"/>
            <a:ext cx="9144000" cy="6858000"/>
          </a:xfrm>
          <a:prstGeom prst="rect">
            <a:avLst/>
          </a:prstGeom>
        </p:spPr>
      </p:pic>
      <p:sp>
        <p:nvSpPr>
          <p:cNvPr id="123907" name="Rectangle 3"/>
          <p:cNvSpPr>
            <a:spLocks noChangeArrowheads="1"/>
          </p:cNvSpPr>
          <p:nvPr/>
        </p:nvSpPr>
        <p:spPr bwMode="auto">
          <a:xfrm>
            <a:off x="0" y="0"/>
            <a:ext cx="9144000" cy="107721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p>
            <a:r>
              <a:rPr lang="en-US" sz="3200" b="1" dirty="0" smtClean="0">
                <a:solidFill>
                  <a:prstClr val="white"/>
                </a:solidFill>
                <a:effectLst>
                  <a:glow rad="165100">
                    <a:prstClr val="black"/>
                  </a:glow>
                </a:effectLst>
                <a:latin typeface="Arial"/>
                <a:ea typeface="+mn-ea"/>
                <a:cs typeface="Arial"/>
              </a:rPr>
              <a:t>"Listen</a:t>
            </a:r>
            <a:r>
              <a:rPr lang="en-US" sz="3200" b="1" dirty="0">
                <a:solidFill>
                  <a:prstClr val="white"/>
                </a:solidFill>
                <a:effectLst>
                  <a:glow rad="165100">
                    <a:prstClr val="black"/>
                  </a:glow>
                </a:effectLst>
                <a:latin typeface="Arial"/>
                <a:ea typeface="+mn-ea"/>
                <a:cs typeface="Arial"/>
              </a:rPr>
              <a:t>, O heavens, and hear, O </a:t>
            </a:r>
            <a:r>
              <a:rPr lang="en-US" sz="3200" b="1" dirty="0" smtClean="0">
                <a:solidFill>
                  <a:prstClr val="white"/>
                </a:solidFill>
                <a:effectLst>
                  <a:glow rad="165100">
                    <a:prstClr val="black"/>
                  </a:glow>
                </a:effectLst>
                <a:latin typeface="Arial"/>
                <a:ea typeface="+mn-ea"/>
                <a:cs typeface="Arial"/>
              </a:rPr>
              <a:t>earth</a:t>
            </a:r>
            <a:r>
              <a:rPr lang="en-US" sz="3200" b="1" dirty="0">
                <a:solidFill>
                  <a:prstClr val="white"/>
                </a:solidFill>
                <a:effectLst>
                  <a:glow rad="165100">
                    <a:prstClr val="black"/>
                  </a:glow>
                </a:effectLst>
                <a:latin typeface="Arial"/>
                <a:ea typeface="+mn-ea"/>
                <a:cs typeface="Arial"/>
              </a:rPr>
              <a:t>;</a:t>
            </a:r>
          </a:p>
          <a:p>
            <a:r>
              <a:rPr lang="en-US" sz="3200" b="1" dirty="0">
                <a:solidFill>
                  <a:prstClr val="white"/>
                </a:solidFill>
                <a:effectLst>
                  <a:glow rad="165100">
                    <a:prstClr val="black"/>
                  </a:glow>
                </a:effectLst>
                <a:latin typeface="Arial"/>
                <a:ea typeface="+mn-ea"/>
                <a:cs typeface="Arial"/>
              </a:rPr>
              <a:t>	For the L</a:t>
            </a:r>
            <a:r>
              <a:rPr lang="en-US" sz="2800" b="1" dirty="0">
                <a:solidFill>
                  <a:prstClr val="white"/>
                </a:solidFill>
                <a:effectLst>
                  <a:glow rad="165100">
                    <a:prstClr val="black"/>
                  </a:glow>
                </a:effectLst>
                <a:latin typeface="Arial"/>
                <a:ea typeface="+mn-ea"/>
                <a:cs typeface="Arial"/>
              </a:rPr>
              <a:t>ORD</a:t>
            </a:r>
            <a:r>
              <a:rPr lang="en-US" sz="3200" b="1" dirty="0">
                <a:solidFill>
                  <a:prstClr val="white"/>
                </a:solidFill>
                <a:effectLst>
                  <a:glow rad="165100">
                    <a:prstClr val="black"/>
                  </a:glow>
                </a:effectLst>
                <a:latin typeface="Arial"/>
                <a:ea typeface="+mn-ea"/>
                <a:cs typeface="Arial"/>
              </a:rPr>
              <a:t> speaks</a:t>
            </a:r>
            <a:r>
              <a:rPr lang="en-US" sz="3200" b="1" dirty="0" smtClean="0">
                <a:solidFill>
                  <a:prstClr val="white"/>
                </a:solidFill>
                <a:effectLst>
                  <a:glow rad="165100">
                    <a:prstClr val="black"/>
                  </a:glow>
                </a:effectLst>
                <a:latin typeface="Arial"/>
                <a:ea typeface="+mn-ea"/>
                <a:cs typeface="Arial"/>
              </a:rPr>
              <a:t>,</a:t>
            </a:r>
            <a:endParaRPr lang="en-US" sz="3200" b="1" dirty="0">
              <a:solidFill>
                <a:prstClr val="white"/>
              </a:solidFill>
              <a:effectLst>
                <a:glow rad="165100">
                  <a:prstClr val="black"/>
                </a:glow>
              </a:effectLst>
              <a:latin typeface="Arial"/>
              <a:ea typeface="+mn-ea"/>
              <a:cs typeface="Arial"/>
            </a:endParaRPr>
          </a:p>
        </p:txBody>
      </p:sp>
      <p:sp>
        <p:nvSpPr>
          <p:cNvPr id="3" name="Title 2"/>
          <p:cNvSpPr>
            <a:spLocks noGrp="1"/>
          </p:cNvSpPr>
          <p:nvPr>
            <p:ph type="title" idx="4294967295"/>
          </p:nvPr>
        </p:nvSpPr>
        <p:spPr>
          <a:xfrm>
            <a:off x="0" y="-1141413"/>
            <a:ext cx="8228013" cy="1141413"/>
          </a:xfrm>
        </p:spPr>
        <p:txBody>
          <a:bodyPr/>
          <a:lstStyle/>
          <a:p>
            <a:r>
              <a:rPr lang="en-US" b="1" dirty="0" smtClean="0">
                <a:solidFill>
                  <a:srgbClr val="FFFFFF"/>
                </a:solidFill>
              </a:rPr>
              <a:t>Israel Ignorant (Isa. 1:2)</a:t>
            </a:r>
            <a:endParaRPr lang="en-US" b="1" dirty="0">
              <a:solidFill>
                <a:srgbClr val="FFFFFF"/>
              </a:solidFill>
            </a:endParaRPr>
          </a:p>
        </p:txBody>
      </p:sp>
      <p:sp>
        <p:nvSpPr>
          <p:cNvPr id="9" name="Rectangle 3"/>
          <p:cNvSpPr>
            <a:spLocks noChangeArrowheads="1"/>
          </p:cNvSpPr>
          <p:nvPr/>
        </p:nvSpPr>
        <p:spPr bwMode="auto">
          <a:xfrm>
            <a:off x="0" y="4941168"/>
            <a:ext cx="9144000" cy="15696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p>
            <a:r>
              <a:rPr lang="fr-FR" sz="3200" b="1" dirty="0" smtClean="0">
                <a:solidFill>
                  <a:prstClr val="white"/>
                </a:solidFill>
                <a:effectLst>
                  <a:glow rad="165100">
                    <a:prstClr val="black"/>
                  </a:glow>
                </a:effectLst>
                <a:latin typeface="Arial"/>
                <a:ea typeface="+mn-ea"/>
                <a:cs typeface="Arial"/>
              </a:rPr>
              <a:t>'</a:t>
            </a:r>
            <a:r>
              <a:rPr lang="en-US" sz="3200" b="1" dirty="0" smtClean="0">
                <a:solidFill>
                  <a:prstClr val="white"/>
                </a:solidFill>
                <a:effectLst>
                  <a:glow rad="165100">
                    <a:prstClr val="black"/>
                  </a:glow>
                </a:effectLst>
                <a:latin typeface="Arial"/>
                <a:ea typeface="+mn-ea"/>
                <a:cs typeface="Arial"/>
              </a:rPr>
              <a:t>Sons </a:t>
            </a:r>
            <a:r>
              <a:rPr lang="en-US" sz="3200" b="1" dirty="0">
                <a:solidFill>
                  <a:prstClr val="white"/>
                </a:solidFill>
                <a:effectLst>
                  <a:glow rad="165100">
                    <a:prstClr val="black"/>
                  </a:glow>
                </a:effectLst>
                <a:latin typeface="Arial"/>
                <a:ea typeface="+mn-ea"/>
                <a:cs typeface="Arial"/>
              </a:rPr>
              <a:t>I have reared and brought up,</a:t>
            </a:r>
          </a:p>
          <a:p>
            <a:r>
              <a:rPr lang="en-US" sz="3200" b="1" dirty="0">
                <a:solidFill>
                  <a:prstClr val="white"/>
                </a:solidFill>
                <a:effectLst>
                  <a:glow rad="165100">
                    <a:prstClr val="black"/>
                  </a:glow>
                </a:effectLst>
                <a:latin typeface="Arial"/>
                <a:ea typeface="+mn-ea"/>
                <a:cs typeface="Arial"/>
              </a:rPr>
              <a:t>	But they have </a:t>
            </a:r>
            <a:r>
              <a:rPr lang="en-US" sz="3200" b="1" dirty="0" smtClean="0">
                <a:solidFill>
                  <a:prstClr val="white"/>
                </a:solidFill>
                <a:effectLst>
                  <a:glow rad="165100">
                    <a:prstClr val="black"/>
                  </a:glow>
                </a:effectLst>
                <a:latin typeface="Arial"/>
                <a:ea typeface="+mn-ea"/>
                <a:cs typeface="Arial"/>
              </a:rPr>
              <a:t>revolted </a:t>
            </a:r>
            <a:r>
              <a:rPr lang="en-US" sz="3200" b="1" dirty="0">
                <a:solidFill>
                  <a:prstClr val="white"/>
                </a:solidFill>
                <a:effectLst>
                  <a:glow rad="165100">
                    <a:prstClr val="black"/>
                  </a:glow>
                </a:effectLst>
                <a:latin typeface="Arial"/>
                <a:ea typeface="+mn-ea"/>
                <a:cs typeface="Arial"/>
              </a:rPr>
              <a:t>against </a:t>
            </a:r>
            <a:r>
              <a:rPr lang="en-US" sz="3200" b="1" dirty="0" smtClean="0">
                <a:solidFill>
                  <a:prstClr val="white"/>
                </a:solidFill>
                <a:effectLst>
                  <a:glow rad="165100">
                    <a:prstClr val="black"/>
                  </a:glow>
                </a:effectLst>
                <a:latin typeface="Arial"/>
                <a:ea typeface="+mn-ea"/>
                <a:cs typeface="Arial"/>
              </a:rPr>
              <a:t>Me</a:t>
            </a:r>
            <a:r>
              <a:rPr lang="fr-FR" sz="3200" b="1" dirty="0" smtClean="0">
                <a:solidFill>
                  <a:prstClr val="white"/>
                </a:solidFill>
                <a:effectLst>
                  <a:glow rad="165100">
                    <a:prstClr val="black"/>
                  </a:glow>
                </a:effectLst>
                <a:latin typeface="Arial"/>
                <a:ea typeface="+mn-ea"/>
                <a:cs typeface="Arial"/>
              </a:rPr>
              <a:t>'"</a:t>
            </a:r>
            <a:endParaRPr lang="en-US" sz="3200" b="1" dirty="0">
              <a:solidFill>
                <a:prstClr val="white"/>
              </a:solidFill>
              <a:effectLst>
                <a:glow rad="165100">
                  <a:prstClr val="black"/>
                </a:glow>
              </a:effectLst>
              <a:latin typeface="Arial"/>
              <a:ea typeface="+mn-ea"/>
              <a:cs typeface="Arial"/>
            </a:endParaRPr>
          </a:p>
          <a:p>
            <a:pPr algn="r"/>
            <a:r>
              <a:rPr lang="en-US" sz="3200" b="1" dirty="0" smtClean="0">
                <a:solidFill>
                  <a:prstClr val="white"/>
                </a:solidFill>
                <a:effectLst>
                  <a:glow rad="165100">
                    <a:prstClr val="black"/>
                  </a:glow>
                </a:effectLst>
                <a:latin typeface="Arial"/>
                <a:ea typeface="+mn-ea"/>
                <a:cs typeface="Arial"/>
              </a:rPr>
              <a:t>(</a:t>
            </a:r>
            <a:r>
              <a:rPr lang="en-US" sz="3200" b="1" dirty="0">
                <a:solidFill>
                  <a:prstClr val="white"/>
                </a:solidFill>
                <a:effectLst>
                  <a:glow rad="165100">
                    <a:prstClr val="black"/>
                  </a:glow>
                </a:effectLst>
                <a:latin typeface="Arial"/>
                <a:ea typeface="+mn-ea"/>
                <a:cs typeface="Arial"/>
              </a:rPr>
              <a:t>Isa. </a:t>
            </a:r>
            <a:r>
              <a:rPr lang="en-US" sz="3200" b="1" dirty="0" smtClean="0">
                <a:solidFill>
                  <a:prstClr val="white"/>
                </a:solidFill>
                <a:effectLst>
                  <a:glow rad="165100">
                    <a:prstClr val="black"/>
                  </a:glow>
                </a:effectLst>
                <a:latin typeface="Arial"/>
                <a:ea typeface="+mn-ea"/>
                <a:cs typeface="Arial"/>
              </a:rPr>
              <a:t>1:2 </a:t>
            </a:r>
            <a:r>
              <a:rPr lang="en-US" sz="2800" b="1" dirty="0" smtClean="0">
                <a:solidFill>
                  <a:prstClr val="white"/>
                </a:solidFill>
                <a:effectLst>
                  <a:glow rad="165100">
                    <a:prstClr val="black"/>
                  </a:glow>
                </a:effectLst>
                <a:latin typeface="Arial"/>
                <a:ea typeface="+mn-ea"/>
                <a:cs typeface="Arial"/>
              </a:rPr>
              <a:t>NAU</a:t>
            </a:r>
            <a:r>
              <a:rPr lang="en-US" sz="3200" b="1" dirty="0" smtClean="0">
                <a:solidFill>
                  <a:prstClr val="white"/>
                </a:solidFill>
                <a:effectLst>
                  <a:glow rad="165100">
                    <a:prstClr val="black"/>
                  </a:glow>
                </a:effectLst>
                <a:latin typeface="Arial"/>
                <a:ea typeface="+mn-ea"/>
                <a:cs typeface="Arial"/>
              </a:rPr>
              <a:t>).</a:t>
            </a:r>
            <a:endParaRPr lang="en-US" sz="3200" b="1" dirty="0">
              <a:solidFill>
                <a:prstClr val="white"/>
              </a:solidFill>
              <a:effectLst>
                <a:glow rad="165100">
                  <a:prstClr val="black"/>
                </a:glow>
              </a:effectLst>
              <a:latin typeface="Arial"/>
              <a:ea typeface="+mn-ea"/>
              <a:cs typeface="Arial"/>
            </a:endParaRPr>
          </a:p>
        </p:txBody>
      </p:sp>
    </p:spTree>
    <p:extLst>
      <p:ext uri="{BB962C8B-B14F-4D97-AF65-F5344CB8AC3E}">
        <p14:creationId xmlns:p14="http://schemas.microsoft.com/office/powerpoint/2010/main" val="703063788"/>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srcRect r="11504"/>
          <a:stretch/>
        </p:blipFill>
        <p:spPr>
          <a:xfrm>
            <a:off x="0" y="-28902"/>
            <a:ext cx="9144000" cy="6916891"/>
          </a:xfrm>
          <a:prstGeom prst="rect">
            <a:avLst/>
          </a:prstGeom>
        </p:spPr>
      </p:pic>
      <p:sp>
        <p:nvSpPr>
          <p:cNvPr id="123907" name="Rectangle 3"/>
          <p:cNvSpPr>
            <a:spLocks noChangeArrowheads="1"/>
          </p:cNvSpPr>
          <p:nvPr/>
        </p:nvSpPr>
        <p:spPr bwMode="auto">
          <a:xfrm>
            <a:off x="0" y="0"/>
            <a:ext cx="9144000" cy="255454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Lst>
        </p:spPr>
        <p:txBody>
          <a:bodyPr>
            <a:spAutoFit/>
          </a:bodyPr>
          <a:lstStyle/>
          <a:p>
            <a:r>
              <a:rPr lang="en-US" sz="3200" b="1" dirty="0" smtClean="0">
                <a:solidFill>
                  <a:prstClr val="white"/>
                </a:solidFill>
                <a:effectLst>
                  <a:glow rad="165100">
                    <a:prstClr val="black"/>
                  </a:glow>
                </a:effectLst>
                <a:latin typeface="Arial"/>
                <a:ea typeface="+mn-ea"/>
                <a:cs typeface="Arial"/>
              </a:rPr>
              <a:t>"An </a:t>
            </a:r>
            <a:r>
              <a:rPr lang="en-US" sz="3200" b="1" dirty="0" smtClean="0">
                <a:solidFill>
                  <a:prstClr val="white"/>
                </a:solidFill>
                <a:effectLst>
                  <a:glow rad="165100">
                    <a:prstClr val="black"/>
                  </a:glow>
                </a:effectLst>
                <a:latin typeface="Arial"/>
                <a:ea typeface="+mn-ea"/>
                <a:cs typeface="Arial"/>
              </a:rPr>
              <a:t>ox </a:t>
            </a:r>
            <a:r>
              <a:rPr lang="en-US" sz="3200" b="1" dirty="0">
                <a:solidFill>
                  <a:prstClr val="white"/>
                </a:solidFill>
                <a:effectLst>
                  <a:glow rad="165100">
                    <a:prstClr val="black"/>
                  </a:glow>
                </a:effectLst>
                <a:latin typeface="Arial"/>
                <a:ea typeface="+mn-ea"/>
                <a:cs typeface="Arial"/>
              </a:rPr>
              <a:t>knows its owner,</a:t>
            </a:r>
          </a:p>
          <a:p>
            <a:r>
              <a:rPr lang="en-US" sz="3200" b="1" dirty="0">
                <a:solidFill>
                  <a:prstClr val="white"/>
                </a:solidFill>
                <a:effectLst>
                  <a:glow rad="165100">
                    <a:prstClr val="black"/>
                  </a:glow>
                </a:effectLst>
                <a:latin typeface="Arial"/>
                <a:ea typeface="+mn-ea"/>
                <a:cs typeface="Arial"/>
              </a:rPr>
              <a:t>	And a donkey its </a:t>
            </a:r>
            <a:r>
              <a:rPr lang="en-US" sz="3200" b="1" dirty="0" smtClean="0">
                <a:solidFill>
                  <a:prstClr val="white"/>
                </a:solidFill>
                <a:effectLst>
                  <a:glow rad="165100">
                    <a:prstClr val="black"/>
                  </a:glow>
                </a:effectLst>
                <a:latin typeface="Arial"/>
                <a:ea typeface="+mn-ea"/>
                <a:cs typeface="Arial"/>
              </a:rPr>
              <a:t>master</a:t>
            </a:r>
            <a:r>
              <a:rPr lang="fr-FR" sz="3200" b="1" dirty="0" smtClean="0">
                <a:solidFill>
                  <a:prstClr val="white"/>
                </a:solidFill>
                <a:effectLst>
                  <a:glow rad="165100">
                    <a:prstClr val="black"/>
                  </a:glow>
                </a:effectLst>
                <a:latin typeface="Arial"/>
                <a:ea typeface="+mn-ea"/>
                <a:cs typeface="Arial"/>
              </a:rPr>
              <a:t>'</a:t>
            </a:r>
            <a:r>
              <a:rPr lang="en-US" sz="3200" b="1" dirty="0" smtClean="0">
                <a:solidFill>
                  <a:prstClr val="white"/>
                </a:solidFill>
                <a:effectLst>
                  <a:glow rad="165100">
                    <a:prstClr val="black"/>
                  </a:glow>
                </a:effectLst>
                <a:latin typeface="Arial"/>
                <a:ea typeface="+mn-ea"/>
                <a:cs typeface="Arial"/>
              </a:rPr>
              <a:t>s </a:t>
            </a:r>
            <a:r>
              <a:rPr lang="en-US" sz="3200" b="1" dirty="0">
                <a:solidFill>
                  <a:prstClr val="white"/>
                </a:solidFill>
                <a:effectLst>
                  <a:glow rad="165100">
                    <a:prstClr val="black"/>
                  </a:glow>
                </a:effectLst>
                <a:latin typeface="Arial"/>
                <a:ea typeface="+mn-ea"/>
                <a:cs typeface="Arial"/>
              </a:rPr>
              <a:t>manger,</a:t>
            </a:r>
          </a:p>
          <a:p>
            <a:r>
              <a:rPr lang="en-US" sz="3200" b="1" dirty="0">
                <a:solidFill>
                  <a:prstClr val="white"/>
                </a:solidFill>
                <a:effectLst>
                  <a:glow rad="165100">
                    <a:prstClr val="black"/>
                  </a:glow>
                </a:effectLst>
                <a:latin typeface="Arial"/>
                <a:ea typeface="+mn-ea"/>
                <a:cs typeface="Arial"/>
              </a:rPr>
              <a:t>	But Israel </a:t>
            </a:r>
            <a:r>
              <a:rPr lang="en-US" sz="3200" b="1" dirty="0" smtClean="0">
                <a:solidFill>
                  <a:prstClr val="white"/>
                </a:solidFill>
                <a:effectLst>
                  <a:glow rad="165100">
                    <a:prstClr val="black"/>
                  </a:glow>
                </a:effectLst>
                <a:latin typeface="Arial"/>
                <a:ea typeface="+mn-ea"/>
                <a:cs typeface="Arial"/>
              </a:rPr>
              <a:t>does </a:t>
            </a:r>
            <a:r>
              <a:rPr lang="en-US" sz="3200" b="1" dirty="0">
                <a:solidFill>
                  <a:prstClr val="white"/>
                </a:solidFill>
                <a:effectLst>
                  <a:glow rad="165100">
                    <a:prstClr val="black"/>
                  </a:glow>
                </a:effectLst>
                <a:latin typeface="Arial"/>
                <a:ea typeface="+mn-ea"/>
                <a:cs typeface="Arial"/>
              </a:rPr>
              <a:t>not know,</a:t>
            </a:r>
          </a:p>
          <a:p>
            <a:r>
              <a:rPr lang="en-US" sz="3200" b="1" dirty="0">
                <a:solidFill>
                  <a:prstClr val="white"/>
                </a:solidFill>
                <a:effectLst>
                  <a:glow rad="165100">
                    <a:prstClr val="black"/>
                  </a:glow>
                </a:effectLst>
                <a:latin typeface="Arial"/>
                <a:ea typeface="+mn-ea"/>
                <a:cs typeface="Arial"/>
              </a:rPr>
              <a:t>	My people </a:t>
            </a:r>
            <a:r>
              <a:rPr lang="en-US" sz="3200" b="1" dirty="0" smtClean="0">
                <a:solidFill>
                  <a:prstClr val="white"/>
                </a:solidFill>
                <a:effectLst>
                  <a:glow rad="165100">
                    <a:prstClr val="black"/>
                  </a:glow>
                </a:effectLst>
                <a:latin typeface="Arial"/>
                <a:ea typeface="+mn-ea"/>
                <a:cs typeface="Arial"/>
              </a:rPr>
              <a:t>do </a:t>
            </a:r>
            <a:r>
              <a:rPr lang="en-US" sz="3200" b="1" dirty="0">
                <a:solidFill>
                  <a:prstClr val="white"/>
                </a:solidFill>
                <a:effectLst>
                  <a:glow rad="165100">
                    <a:prstClr val="black"/>
                  </a:glow>
                </a:effectLst>
                <a:latin typeface="Arial"/>
                <a:ea typeface="+mn-ea"/>
                <a:cs typeface="Arial"/>
              </a:rPr>
              <a:t>not </a:t>
            </a:r>
            <a:r>
              <a:rPr lang="en-US" sz="3200" b="1" dirty="0" smtClean="0">
                <a:solidFill>
                  <a:prstClr val="white"/>
                </a:solidFill>
                <a:effectLst>
                  <a:glow rad="165100">
                    <a:prstClr val="black"/>
                  </a:glow>
                </a:effectLst>
                <a:latin typeface="Arial"/>
                <a:ea typeface="+mn-ea"/>
                <a:cs typeface="Arial"/>
              </a:rPr>
              <a:t>understand"</a:t>
            </a:r>
            <a:endParaRPr lang="en-US" sz="3200" b="1" dirty="0">
              <a:solidFill>
                <a:prstClr val="white"/>
              </a:solidFill>
              <a:effectLst>
                <a:glow rad="165100">
                  <a:prstClr val="black"/>
                </a:glow>
              </a:effectLst>
              <a:latin typeface="Arial"/>
              <a:ea typeface="+mn-ea"/>
              <a:cs typeface="Arial"/>
            </a:endParaRPr>
          </a:p>
          <a:p>
            <a:pPr algn="r"/>
            <a:r>
              <a:rPr lang="en-US" sz="3200" b="1" dirty="0" smtClean="0">
                <a:solidFill>
                  <a:prstClr val="white"/>
                </a:solidFill>
                <a:effectLst>
                  <a:glow rad="165100">
                    <a:prstClr val="black"/>
                  </a:glow>
                </a:effectLst>
                <a:latin typeface="Arial"/>
                <a:ea typeface="+mn-ea"/>
                <a:cs typeface="Arial"/>
              </a:rPr>
              <a:t>(</a:t>
            </a:r>
            <a:r>
              <a:rPr lang="en-US" sz="3200" b="1" dirty="0">
                <a:solidFill>
                  <a:prstClr val="white"/>
                </a:solidFill>
                <a:effectLst>
                  <a:glow rad="165100">
                    <a:prstClr val="black"/>
                  </a:glow>
                </a:effectLst>
                <a:latin typeface="Arial"/>
                <a:ea typeface="+mn-ea"/>
                <a:cs typeface="Arial"/>
              </a:rPr>
              <a:t>Isa. </a:t>
            </a:r>
            <a:r>
              <a:rPr lang="en-US" sz="3200" b="1" dirty="0" smtClean="0">
                <a:solidFill>
                  <a:prstClr val="white"/>
                </a:solidFill>
                <a:effectLst>
                  <a:glow rad="165100">
                    <a:prstClr val="black"/>
                  </a:glow>
                </a:effectLst>
                <a:latin typeface="Arial"/>
                <a:ea typeface="+mn-ea"/>
                <a:cs typeface="Arial"/>
              </a:rPr>
              <a:t>1:3 </a:t>
            </a:r>
            <a:r>
              <a:rPr lang="en-US" sz="2800" b="1" dirty="0" smtClean="0">
                <a:solidFill>
                  <a:prstClr val="white"/>
                </a:solidFill>
                <a:effectLst>
                  <a:glow rad="165100">
                    <a:prstClr val="black"/>
                  </a:glow>
                </a:effectLst>
                <a:latin typeface="Arial"/>
                <a:ea typeface="+mn-ea"/>
                <a:cs typeface="Arial"/>
              </a:rPr>
              <a:t>NAU</a:t>
            </a:r>
            <a:r>
              <a:rPr lang="en-US" sz="3200" b="1" dirty="0" smtClean="0">
                <a:solidFill>
                  <a:prstClr val="white"/>
                </a:solidFill>
                <a:effectLst>
                  <a:glow rad="165100">
                    <a:prstClr val="black"/>
                  </a:glow>
                </a:effectLst>
                <a:latin typeface="Arial"/>
                <a:ea typeface="+mn-ea"/>
                <a:cs typeface="Arial"/>
              </a:rPr>
              <a:t>).</a:t>
            </a:r>
            <a:endParaRPr lang="en-US" sz="3200" b="1" dirty="0">
              <a:solidFill>
                <a:prstClr val="white"/>
              </a:solidFill>
              <a:effectLst>
                <a:glow rad="165100">
                  <a:prstClr val="black"/>
                </a:glow>
              </a:effectLst>
              <a:latin typeface="Arial"/>
              <a:ea typeface="+mn-ea"/>
              <a:cs typeface="Arial"/>
            </a:endParaRPr>
          </a:p>
        </p:txBody>
      </p:sp>
      <p:sp>
        <p:nvSpPr>
          <p:cNvPr id="3" name="Title 2"/>
          <p:cNvSpPr>
            <a:spLocks noGrp="1"/>
          </p:cNvSpPr>
          <p:nvPr>
            <p:ph type="title" idx="4294967295"/>
          </p:nvPr>
        </p:nvSpPr>
        <p:spPr>
          <a:xfrm>
            <a:off x="0" y="-1141413"/>
            <a:ext cx="8228013" cy="1141413"/>
          </a:xfrm>
        </p:spPr>
        <p:txBody>
          <a:bodyPr/>
          <a:lstStyle/>
          <a:p>
            <a:r>
              <a:rPr lang="en-US" b="1" dirty="0" smtClean="0">
                <a:solidFill>
                  <a:srgbClr val="FFFFFF"/>
                </a:solidFill>
              </a:rPr>
              <a:t>Israel Ignorant (Isa. 1:2)</a:t>
            </a:r>
            <a:endParaRPr lang="en-US" b="1" dirty="0">
              <a:solidFill>
                <a:srgbClr val="FFFFFF"/>
              </a:solidFill>
            </a:endParaRPr>
          </a:p>
        </p:txBody>
      </p:sp>
    </p:spTree>
    <p:extLst>
      <p:ext uri="{BB962C8B-B14F-4D97-AF65-F5344CB8AC3E}">
        <p14:creationId xmlns:p14="http://schemas.microsoft.com/office/powerpoint/2010/main" val="106501787"/>
      </p:ext>
    </p:extLst>
  </p:cSld>
  <p:clrMapOvr>
    <a:overrideClrMapping bg1="lt1" tx1="dk1" bg2="lt2" tx2="dk2" accent1="accent1" accent2="accent2" accent3="accent3" accent4="accent4" accent5="accent5" accent6="accent6" hlink="hlink" folHlink="folHlink"/>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995813"/>
            <a:ext cx="9118957" cy="586218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980728"/>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Do you know God?</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889248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Don</a:t>
            </a:r>
            <a:r>
              <a:rPr lang="fr-FR" b="1" dirty="0" smtClean="0">
                <a:solidFill>
                  <a:srgbClr val="FFFFFF"/>
                </a:solidFill>
                <a:effectLst>
                  <a:glow rad="127000">
                    <a:srgbClr val="000000"/>
                  </a:glow>
                </a:effectLst>
                <a:latin typeface="Arial" charset="0"/>
                <a:ea typeface="ＭＳ Ｐゴシック" charset="0"/>
                <a:cs typeface="ＭＳ Ｐゴシック" charset="0"/>
              </a:rPr>
              <a:t>'</a:t>
            </a:r>
            <a:r>
              <a:rPr lang="en-US" b="1" dirty="0" smtClean="0">
                <a:solidFill>
                  <a:srgbClr val="FFFFFF"/>
                </a:solidFill>
                <a:effectLst>
                  <a:glow rad="127000">
                    <a:srgbClr val="000000"/>
                  </a:glow>
                </a:effectLst>
                <a:latin typeface="Arial" charset="0"/>
                <a:ea typeface="ＭＳ Ｐゴシック" charset="0"/>
                <a:cs typeface="ＭＳ Ｐゴシック" charset="0"/>
              </a:rPr>
              <a:t>t </a:t>
            </a:r>
            <a:r>
              <a:rPr lang="en-US" b="1" dirty="0" smtClean="0">
                <a:solidFill>
                  <a:srgbClr val="FFFFFF"/>
                </a:solidFill>
                <a:effectLst>
                  <a:glow rad="127000">
                    <a:srgbClr val="000000"/>
                  </a:glow>
                </a:effectLst>
                <a:latin typeface="Arial" charset="0"/>
                <a:ea typeface="ＭＳ Ｐゴシック" charset="0"/>
                <a:cs typeface="ＭＳ Ｐゴシック" charset="0"/>
              </a:rPr>
              <a:t>just know about him.</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19768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484784"/>
          </a:xfrm>
          <a:effectLst>
            <a:outerShdw blurRad="63500" dist="35921" dir="2700000" algn="ctr" rotWithShape="0">
              <a:schemeClr val="tx2">
                <a:alpha val="74998"/>
              </a:schemeClr>
            </a:outerShdw>
          </a:effectLst>
          <a:extLst/>
        </p:spPr>
        <p:txBody>
          <a:bodyPr anchor="ctr"/>
          <a:lstStyle/>
          <a:p>
            <a:pPr marL="635000" indent="-635000" algn="l">
              <a:defRPr/>
            </a:pPr>
            <a:r>
              <a:rPr lang="en-US" sz="5400" b="1" dirty="0" smtClean="0">
                <a:effectLst>
                  <a:glow rad="127000">
                    <a:schemeClr val="tx1"/>
                  </a:glow>
                </a:effectLst>
                <a:latin typeface="Arial" charset="0"/>
                <a:ea typeface="ＭＳ Ｐゴシック" charset="0"/>
                <a:cs typeface="ＭＳ Ｐゴシック" charset="0"/>
              </a:rPr>
              <a:t>I</a:t>
            </a:r>
            <a:r>
              <a:rPr lang="en-US" sz="5400" b="1" dirty="0">
                <a:effectLst>
                  <a:glow rad="127000">
                    <a:schemeClr val="tx1"/>
                  </a:glow>
                </a:effectLst>
                <a:latin typeface="Arial" charset="0"/>
                <a:ea typeface="ＭＳ Ｐゴシック" charset="0"/>
                <a:cs typeface="ＭＳ Ｐゴシック" charset="0"/>
              </a:rPr>
              <a:t>. The </a:t>
            </a:r>
            <a:r>
              <a:rPr lang="en-US" sz="5400" b="1" dirty="0" smtClean="0">
                <a:effectLst>
                  <a:glow rad="127000">
                    <a:schemeClr val="tx1"/>
                  </a:glow>
                </a:effectLst>
                <a:latin typeface="Arial" charset="0"/>
                <a:ea typeface="ＭＳ Ｐゴシック" charset="0"/>
                <a:cs typeface="ＭＳ Ｐゴシック" charset="0"/>
              </a:rPr>
              <a:t>Charge</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714821"/>
            <a:ext cx="9144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35000" indent="-635000">
              <a:defRPr/>
            </a:pPr>
            <a:r>
              <a:rPr lang="en-US" sz="4800" b="1" dirty="0" smtClean="0">
                <a:effectLst>
                  <a:glow rad="127000">
                    <a:schemeClr val="tx1"/>
                  </a:glow>
                </a:effectLst>
                <a:latin typeface="Arial" charset="0"/>
                <a:ea typeface="ＭＳ Ｐゴシック" charset="0"/>
                <a:cs typeface="ＭＳ Ｐゴシック" charset="0"/>
              </a:rPr>
              <a:t>God</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people do not </a:t>
            </a:r>
            <a:r>
              <a:rPr lang="en-US" sz="4800" b="1" dirty="0" smtClean="0">
                <a:solidFill>
                  <a:srgbClr val="FFFF00"/>
                </a:solidFill>
                <a:effectLst>
                  <a:glow rad="127000">
                    <a:schemeClr val="tx1"/>
                  </a:glow>
                </a:effectLst>
                <a:latin typeface="Arial" charset="0"/>
                <a:ea typeface="ＭＳ Ｐゴシック" charset="0"/>
                <a:cs typeface="ＭＳ Ｐゴシック" charset="0"/>
              </a:rPr>
              <a:t>know</a:t>
            </a:r>
            <a:r>
              <a:rPr lang="en-US" sz="4800" b="1" dirty="0" smtClean="0">
                <a:effectLst>
                  <a:glow rad="127000">
                    <a:schemeClr val="tx1"/>
                  </a:glow>
                </a:effectLst>
                <a:latin typeface="Arial" charset="0"/>
                <a:ea typeface="ＭＳ Ｐゴシック" charset="0"/>
                <a:cs typeface="ＭＳ Ｐゴシック" charset="0"/>
              </a:rPr>
              <a:t> him (1:2-4)!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6543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2" r="6018"/>
          <a:stretch/>
        </p:blipFill>
        <p:spPr>
          <a:xfrm>
            <a:off x="0" y="-171400"/>
            <a:ext cx="9144000" cy="70248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9144000" cy="3501008"/>
          </a:xfrm>
          <a:effectLst>
            <a:outerShdw blurRad="63500" dist="35921" dir="2700000" algn="ctr" rotWithShape="0">
              <a:schemeClr val="tx2">
                <a:alpha val="74998"/>
              </a:schemeClr>
            </a:outerShdw>
          </a:effectLst>
          <a:extLst/>
        </p:spPr>
        <p:txBody>
          <a:bodyPr anchor="t"/>
          <a:lstStyle/>
          <a:p>
            <a:pPr algn="l">
              <a:defRPr/>
            </a:pPr>
            <a:r>
              <a:rPr lang="en-US" sz="5400" b="1" dirty="0" smtClean="0">
                <a:effectLst>
                  <a:glow rad="127000">
                    <a:schemeClr val="tx1"/>
                  </a:glow>
                </a:effectLst>
                <a:latin typeface="Arial" charset="0"/>
                <a:ea typeface="ＭＳ Ｐゴシック" charset="0"/>
                <a:cs typeface="ＭＳ Ｐゴシック" charset="0"/>
              </a:rPr>
              <a:t>II</a:t>
            </a:r>
            <a:r>
              <a:rPr lang="en-US" sz="5400" b="1" dirty="0">
                <a:effectLst>
                  <a:glow rad="127000">
                    <a:schemeClr val="tx1"/>
                  </a:glow>
                </a:effectLst>
                <a:latin typeface="Arial" charset="0"/>
                <a:ea typeface="ＭＳ Ｐゴシック" charset="0"/>
                <a:cs typeface="ＭＳ Ｐゴシック" charset="0"/>
              </a:rPr>
              <a:t>. The </a:t>
            </a:r>
            <a:r>
              <a:rPr lang="en-US" sz="5400" b="1" dirty="0" smtClean="0">
                <a:effectLst>
                  <a:glow rad="127000">
                    <a:schemeClr val="tx1"/>
                  </a:glow>
                </a:effectLst>
                <a:latin typeface="Arial" charset="0"/>
                <a:ea typeface="ＭＳ Ｐゴシック" charset="0"/>
                <a:cs typeface="ＭＳ Ｐゴシック" charset="0"/>
              </a:rPr>
              <a:t>Evidence</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7385"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00"/>
                </a:solidFill>
                <a:effectLst>
                  <a:glow rad="127000">
                    <a:schemeClr val="tx1"/>
                  </a:glow>
                </a:effectLst>
                <a:latin typeface="Arial" charset="0"/>
                <a:ea typeface="ＭＳ Ｐゴシック" charset="0"/>
                <a:cs typeface="ＭＳ Ｐゴシック" charset="0"/>
              </a:rPr>
              <a:t>Rituals</a:t>
            </a:r>
            <a:r>
              <a:rPr lang="en-US" sz="4800" b="1" dirty="0" smtClean="0">
                <a:effectLst>
                  <a:glow rad="127000">
                    <a:schemeClr val="tx1"/>
                  </a:glow>
                </a:effectLst>
                <a:latin typeface="Arial" charset="0"/>
                <a:ea typeface="ＭＳ Ｐゴシック" charset="0"/>
                <a:cs typeface="ＭＳ Ｐゴシック" charset="0"/>
              </a:rPr>
              <a:t> with injustices shows </a:t>
            </a:r>
            <a:r>
              <a:rPr lang="en-US" sz="4800" b="1" dirty="0" smtClean="0">
                <a:effectLst>
                  <a:glow rad="127000">
                    <a:schemeClr val="tx1"/>
                  </a:glow>
                </a:effectLst>
                <a:latin typeface="Arial" charset="0"/>
                <a:ea typeface="ＭＳ Ｐゴシック" charset="0"/>
                <a:cs typeface="ＭＳ Ｐゴシック" charset="0"/>
              </a:rPr>
              <a:t>God</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people guilty (1:5-15).</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540773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2780" y="-1190521"/>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Exhibit A</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No repentance (1:5-9)</a:t>
            </a:r>
            <a:endParaRPr lang="en-US" sz="40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7" name="Group 6"/>
          <p:cNvGrpSpPr/>
          <p:nvPr/>
        </p:nvGrpSpPr>
        <p:grpSpPr>
          <a:xfrm>
            <a:off x="-135" y="1340768"/>
            <a:ext cx="9144000" cy="3089672"/>
            <a:chOff x="-135" y="1340768"/>
            <a:chExt cx="9144000" cy="3089672"/>
          </a:xfrm>
        </p:grpSpPr>
        <p:pic>
          <p:nvPicPr>
            <p:cNvPr id="2" name="Picture 1"/>
            <p:cNvPicPr>
              <a:picLocks noChangeAspect="1"/>
            </p:cNvPicPr>
            <p:nvPr/>
          </p:nvPicPr>
          <p:blipFill>
            <a:blip r:embed="rId3"/>
            <a:stretch>
              <a:fillRect/>
            </a:stretch>
          </p:blipFill>
          <p:spPr>
            <a:xfrm>
              <a:off x="-135" y="1340768"/>
              <a:ext cx="9144000" cy="3089672"/>
            </a:xfrm>
            <a:prstGeom prst="rect">
              <a:avLst/>
            </a:prstGeom>
          </p:spPr>
        </p:pic>
        <p:pic>
          <p:nvPicPr>
            <p:cNvPr id="6" name="Picture 5"/>
            <p:cNvPicPr>
              <a:picLocks noChangeAspect="1"/>
            </p:cNvPicPr>
            <p:nvPr/>
          </p:nvPicPr>
          <p:blipFill rotWithShape="1">
            <a:blip r:embed="rId3"/>
            <a:srcRect l="16204" t="5084" r="59722" b="89892"/>
            <a:stretch/>
          </p:blipFill>
          <p:spPr>
            <a:xfrm>
              <a:off x="6084168" y="1412776"/>
              <a:ext cx="2201334" cy="299238"/>
            </a:xfrm>
            <a:prstGeom prst="rect">
              <a:avLst/>
            </a:prstGeom>
          </p:spPr>
        </p:pic>
        <p:sp>
          <p:nvSpPr>
            <p:cNvPr id="3" name="Rectangle 2"/>
            <p:cNvSpPr/>
            <p:nvPr/>
          </p:nvSpPr>
          <p:spPr bwMode="auto">
            <a:xfrm>
              <a:off x="6156176" y="1700808"/>
              <a:ext cx="1800200" cy="18722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p:cNvSpPr/>
            <p:nvPr/>
          </p:nvSpPr>
          <p:spPr bwMode="auto">
            <a:xfrm>
              <a:off x="683568" y="1988840"/>
              <a:ext cx="5400600" cy="18722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 name="TextBox 9"/>
          <p:cNvSpPr txBox="1"/>
          <p:nvPr/>
        </p:nvSpPr>
        <p:spPr>
          <a:xfrm>
            <a:off x="683568" y="1988840"/>
            <a:ext cx="5616624" cy="1569660"/>
          </a:xfrm>
          <a:prstGeom prst="rect">
            <a:avLst/>
          </a:prstGeom>
          <a:noFill/>
        </p:spPr>
        <p:txBody>
          <a:bodyPr wrap="square" rtlCol="0">
            <a:spAutoFit/>
          </a:bodyPr>
          <a:lstStyle/>
          <a:p>
            <a:r>
              <a:rPr lang="en-US" sz="9600" b="1" spc="-500" dirty="0" smtClean="0">
                <a:solidFill>
                  <a:srgbClr val="FF0000"/>
                </a:solidFill>
                <a:latin typeface="Arial Black"/>
                <a:cs typeface="Arial Black"/>
              </a:rPr>
              <a:t>EXHIBIT</a:t>
            </a:r>
            <a:endParaRPr lang="en-US" sz="9600" b="1" spc="-500" dirty="0">
              <a:solidFill>
                <a:srgbClr val="FF0000"/>
              </a:solidFill>
              <a:latin typeface="Arial Black"/>
              <a:cs typeface="Arial Black"/>
            </a:endParaRPr>
          </a:p>
        </p:txBody>
      </p:sp>
      <p:sp>
        <p:nvSpPr>
          <p:cNvPr id="9" name="TextBox 8"/>
          <p:cNvSpPr txBox="1"/>
          <p:nvPr/>
        </p:nvSpPr>
        <p:spPr>
          <a:xfrm>
            <a:off x="5868144" y="850354"/>
            <a:ext cx="1872208" cy="3154710"/>
          </a:xfrm>
          <a:prstGeom prst="rect">
            <a:avLst/>
          </a:prstGeom>
          <a:noFill/>
        </p:spPr>
        <p:txBody>
          <a:bodyPr wrap="square" rtlCol="0">
            <a:spAutoFit/>
          </a:bodyPr>
          <a:lstStyle/>
          <a:p>
            <a:r>
              <a:rPr lang="en-US" sz="19900" b="1" i="1" dirty="0" smtClean="0">
                <a:solidFill>
                  <a:srgbClr val="000000"/>
                </a:solidFill>
                <a:latin typeface="Arial Rounded MT Bold"/>
                <a:cs typeface="Arial Rounded MT Bold"/>
              </a:rPr>
              <a:t>A</a:t>
            </a:r>
            <a:endParaRPr lang="en-US" sz="19900" b="1" i="1" dirty="0">
              <a:solidFill>
                <a:srgbClr val="000000"/>
              </a:solidFill>
              <a:latin typeface="Arial Rounded MT Bold"/>
              <a:cs typeface="Arial Rounded MT Bold"/>
            </a:endParaRPr>
          </a:p>
        </p:txBody>
      </p:sp>
    </p:spTree>
    <p:extLst>
      <p:ext uri="{BB962C8B-B14F-4D97-AF65-F5344CB8AC3E}">
        <p14:creationId xmlns:p14="http://schemas.microsoft.com/office/powerpoint/2010/main" val="16335936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22780" y="-1190521"/>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Exhibit B</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Rituals without justice only mocked God (1:10-15</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grpSp>
        <p:nvGrpSpPr>
          <p:cNvPr id="7" name="Group 6"/>
          <p:cNvGrpSpPr/>
          <p:nvPr/>
        </p:nvGrpSpPr>
        <p:grpSpPr>
          <a:xfrm>
            <a:off x="-135" y="1340768"/>
            <a:ext cx="9144000" cy="3089672"/>
            <a:chOff x="-135" y="1340768"/>
            <a:chExt cx="9144000" cy="3089672"/>
          </a:xfrm>
        </p:grpSpPr>
        <p:pic>
          <p:nvPicPr>
            <p:cNvPr id="2" name="Picture 1"/>
            <p:cNvPicPr>
              <a:picLocks noChangeAspect="1"/>
            </p:cNvPicPr>
            <p:nvPr/>
          </p:nvPicPr>
          <p:blipFill>
            <a:blip r:embed="rId3"/>
            <a:stretch>
              <a:fillRect/>
            </a:stretch>
          </p:blipFill>
          <p:spPr>
            <a:xfrm>
              <a:off x="-135" y="1340768"/>
              <a:ext cx="9144000" cy="3089672"/>
            </a:xfrm>
            <a:prstGeom prst="rect">
              <a:avLst/>
            </a:prstGeom>
          </p:spPr>
        </p:pic>
        <p:pic>
          <p:nvPicPr>
            <p:cNvPr id="6" name="Picture 5"/>
            <p:cNvPicPr>
              <a:picLocks noChangeAspect="1"/>
            </p:cNvPicPr>
            <p:nvPr/>
          </p:nvPicPr>
          <p:blipFill rotWithShape="1">
            <a:blip r:embed="rId3"/>
            <a:srcRect l="16204" t="5084" r="59722" b="89892"/>
            <a:stretch/>
          </p:blipFill>
          <p:spPr>
            <a:xfrm>
              <a:off x="6084168" y="1412776"/>
              <a:ext cx="2201334" cy="299238"/>
            </a:xfrm>
            <a:prstGeom prst="rect">
              <a:avLst/>
            </a:prstGeom>
          </p:spPr>
        </p:pic>
        <p:sp>
          <p:nvSpPr>
            <p:cNvPr id="3" name="Rectangle 2"/>
            <p:cNvSpPr/>
            <p:nvPr/>
          </p:nvSpPr>
          <p:spPr bwMode="auto">
            <a:xfrm>
              <a:off x="6156176" y="1700808"/>
              <a:ext cx="1800200" cy="18722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1" name="Rectangle 10"/>
            <p:cNvSpPr/>
            <p:nvPr/>
          </p:nvSpPr>
          <p:spPr bwMode="auto">
            <a:xfrm>
              <a:off x="683568" y="1988840"/>
              <a:ext cx="5400600" cy="1872208"/>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10" name="TextBox 9"/>
          <p:cNvSpPr txBox="1"/>
          <p:nvPr/>
        </p:nvSpPr>
        <p:spPr>
          <a:xfrm>
            <a:off x="683568" y="1988840"/>
            <a:ext cx="5616624" cy="1569660"/>
          </a:xfrm>
          <a:prstGeom prst="rect">
            <a:avLst/>
          </a:prstGeom>
          <a:noFill/>
        </p:spPr>
        <p:txBody>
          <a:bodyPr wrap="square" rtlCol="0">
            <a:spAutoFit/>
          </a:bodyPr>
          <a:lstStyle/>
          <a:p>
            <a:r>
              <a:rPr lang="en-US" sz="9600" b="1" spc="-500" dirty="0" smtClean="0">
                <a:solidFill>
                  <a:srgbClr val="FF0000"/>
                </a:solidFill>
                <a:latin typeface="Arial Black"/>
                <a:cs typeface="Arial Black"/>
              </a:rPr>
              <a:t>EXHIBIT</a:t>
            </a:r>
            <a:endParaRPr lang="en-US" sz="9600" b="1" spc="-500" dirty="0">
              <a:solidFill>
                <a:srgbClr val="FF0000"/>
              </a:solidFill>
              <a:latin typeface="Arial Black"/>
              <a:cs typeface="Arial Black"/>
            </a:endParaRPr>
          </a:p>
        </p:txBody>
      </p:sp>
      <p:sp>
        <p:nvSpPr>
          <p:cNvPr id="9" name="TextBox 8"/>
          <p:cNvSpPr txBox="1"/>
          <p:nvPr/>
        </p:nvSpPr>
        <p:spPr>
          <a:xfrm>
            <a:off x="5868144" y="850354"/>
            <a:ext cx="1872208" cy="3154710"/>
          </a:xfrm>
          <a:prstGeom prst="rect">
            <a:avLst/>
          </a:prstGeom>
          <a:noFill/>
        </p:spPr>
        <p:txBody>
          <a:bodyPr wrap="square" rtlCol="0">
            <a:spAutoFit/>
          </a:bodyPr>
          <a:lstStyle/>
          <a:p>
            <a:r>
              <a:rPr lang="en-US" sz="19900" b="1" i="1" dirty="0" smtClean="0">
                <a:solidFill>
                  <a:srgbClr val="000000"/>
                </a:solidFill>
                <a:latin typeface="Arial Rounded MT Bold"/>
                <a:cs typeface="Arial Rounded MT Bold"/>
              </a:rPr>
              <a:t>B</a:t>
            </a:r>
            <a:endParaRPr lang="en-US" sz="19900" b="1" i="1" dirty="0">
              <a:solidFill>
                <a:srgbClr val="000000"/>
              </a:solidFill>
              <a:latin typeface="Arial Rounded MT Bold"/>
              <a:cs typeface="Arial Rounded MT Bold"/>
            </a:endParaRPr>
          </a:p>
        </p:txBody>
      </p:sp>
    </p:spTree>
    <p:extLst>
      <p:ext uri="{BB962C8B-B14F-4D97-AF65-F5344CB8AC3E}">
        <p14:creationId xmlns:p14="http://schemas.microsoft.com/office/powerpoint/2010/main" val="8409801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597" y="9577"/>
            <a:ext cx="5139369"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Jewish Rituals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Sacrifices</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4278199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Jewish Rituals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Feasts</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2382" y="-13522"/>
            <a:ext cx="9162029" cy="6871522"/>
          </a:xfrm>
          <a:prstGeom prst="rect">
            <a:avLst/>
          </a:prstGeom>
        </p:spPr>
      </p:pic>
    </p:spTree>
    <p:extLst>
      <p:ext uri="{BB962C8B-B14F-4D97-AF65-F5344CB8AC3E}">
        <p14:creationId xmlns:p14="http://schemas.microsoft.com/office/powerpoint/2010/main" val="157882994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40768"/>
            <a:ext cx="9144000" cy="485241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Candles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031320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99803" y="4120661"/>
            <a:ext cx="3944197" cy="2760938"/>
          </a:xfrm>
          <a:prstGeom prst="rect">
            <a:avLst/>
          </a:prstGeom>
        </p:spPr>
      </p:pic>
      <p:pic>
        <p:nvPicPr>
          <p:cNvPr id="2" name="Picture 1"/>
          <p:cNvPicPr>
            <a:picLocks noChangeAspect="1"/>
          </p:cNvPicPr>
          <p:nvPr/>
        </p:nvPicPr>
        <p:blipFill>
          <a:blip r:embed="rId4"/>
          <a:stretch>
            <a:fillRect/>
          </a:stretch>
        </p:blipFill>
        <p:spPr>
          <a:xfrm>
            <a:off x="0" y="3746500"/>
            <a:ext cx="4470400" cy="3111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Jewish Rituals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Feasts</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6" name="Picture 5"/>
          <p:cNvPicPr>
            <a:picLocks noChangeAspect="1"/>
          </p:cNvPicPr>
          <p:nvPr/>
        </p:nvPicPr>
        <p:blipFill>
          <a:blip r:embed="rId5"/>
          <a:stretch>
            <a:fillRect/>
          </a:stretch>
        </p:blipFill>
        <p:spPr>
          <a:xfrm>
            <a:off x="-27108" y="24076"/>
            <a:ext cx="9128611" cy="4048341"/>
          </a:xfrm>
          <a:prstGeom prst="rect">
            <a:avLst/>
          </a:prstGeom>
        </p:spPr>
      </p:pic>
    </p:spTree>
    <p:extLst>
      <p:ext uri="{BB962C8B-B14F-4D97-AF65-F5344CB8AC3E}">
        <p14:creationId xmlns:p14="http://schemas.microsoft.com/office/powerpoint/2010/main" val="22313072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Jewish Rituals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7512" y="7245424"/>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Feast of Trumpets</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191443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Jewish Rituals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Feasts</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991360"/>
            <a:ext cx="9144000" cy="5894024"/>
          </a:xfrm>
          <a:prstGeom prst="rect">
            <a:avLst/>
          </a:prstGeom>
        </p:spPr>
      </p:pic>
    </p:spTree>
    <p:extLst>
      <p:ext uri="{BB962C8B-B14F-4D97-AF65-F5344CB8AC3E}">
        <p14:creationId xmlns:p14="http://schemas.microsoft.com/office/powerpoint/2010/main" val="34078050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135232" y="-21487"/>
            <a:ext cx="5405320" cy="6858000"/>
          </a:xfrm>
          <a:prstGeom prst="rect">
            <a:avLst/>
          </a:prstGeom>
        </p:spPr>
      </p:pic>
      <p:pic>
        <p:nvPicPr>
          <p:cNvPr id="3" name="Picture 2"/>
          <p:cNvPicPr>
            <a:picLocks noChangeAspect="1"/>
          </p:cNvPicPr>
          <p:nvPr/>
        </p:nvPicPr>
        <p:blipFill rotWithShape="1">
          <a:blip r:embed="rId4"/>
          <a:srcRect r="6711"/>
          <a:stretch/>
        </p:blipFill>
        <p:spPr>
          <a:xfrm>
            <a:off x="0" y="-1"/>
            <a:ext cx="4265146" cy="6844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Jewish Rituals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3325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Hand washing</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86765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Jewish Rituals</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a:srcRect t="7404"/>
          <a:stretch/>
        </p:blipFill>
        <p:spPr>
          <a:xfrm>
            <a:off x="0" y="1213302"/>
            <a:ext cx="9144000" cy="5644698"/>
          </a:xfrm>
          <a:prstGeom prst="rect">
            <a:avLst/>
          </a:prstGeom>
        </p:spPr>
      </p:pic>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Passover</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235469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3832" y="-20850"/>
            <a:ext cx="4610175" cy="69014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Jewish Rituals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Mezuzah</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486709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Christian Rituals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Subtitle</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 y="1484784"/>
            <a:ext cx="9103869" cy="5400600"/>
          </a:xfrm>
          <a:prstGeom prst="rect">
            <a:avLst/>
          </a:prstGeom>
        </p:spPr>
      </p:pic>
    </p:spTree>
    <p:extLst>
      <p:ext uri="{BB962C8B-B14F-4D97-AF65-F5344CB8AC3E}">
        <p14:creationId xmlns:p14="http://schemas.microsoft.com/office/powerpoint/2010/main" val="40040920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95300" y="0"/>
            <a:ext cx="815280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Church Services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319916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68549"/>
            <a:ext cx="9144000" cy="60864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Marriage</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609988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6024" y="8300"/>
            <a:ext cx="8820472" cy="683757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Crucifixion</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615322"/>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Philippines</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706422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Supreme Court, Singapore</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12776"/>
            <a:ext cx="9141000" cy="4104456"/>
          </a:xfrm>
          <a:prstGeom prst="rect">
            <a:avLst/>
          </a:prstGeom>
        </p:spPr>
      </p:pic>
    </p:spTree>
    <p:extLst>
      <p:ext uri="{BB962C8B-B14F-4D97-AF65-F5344CB8AC3E}">
        <p14:creationId xmlns:p14="http://schemas.microsoft.com/office/powerpoint/2010/main" val="1044591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Baptism</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691680" y="1340768"/>
            <a:ext cx="5328592" cy="4523866"/>
          </a:xfrm>
          <a:prstGeom prst="rect">
            <a:avLst/>
          </a:prstGeom>
        </p:spPr>
      </p:pic>
    </p:spTree>
    <p:extLst>
      <p:ext uri="{BB962C8B-B14F-4D97-AF65-F5344CB8AC3E}">
        <p14:creationId xmlns:p14="http://schemas.microsoft.com/office/powerpoint/2010/main" val="1316243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Prayer</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7000" y="2273300"/>
            <a:ext cx="8890000" cy="2311400"/>
          </a:xfrm>
          <a:prstGeom prst="rect">
            <a:avLst/>
          </a:prstGeom>
        </p:spPr>
      </p:pic>
    </p:spTree>
    <p:extLst>
      <p:ext uri="{BB962C8B-B14F-4D97-AF65-F5344CB8AC3E}">
        <p14:creationId xmlns:p14="http://schemas.microsoft.com/office/powerpoint/2010/main" val="1316243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Lord</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smtClean="0">
                <a:effectLst>
                  <a:glow rad="127000">
                    <a:schemeClr val="tx1"/>
                  </a:glow>
                </a:effectLst>
                <a:latin typeface="Arial" charset="0"/>
                <a:ea typeface="ＭＳ Ｐゴシック" charset="0"/>
                <a:cs typeface="ＭＳ Ｐゴシック" charset="0"/>
              </a:rPr>
              <a:t>Supper</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22100" y="2204864"/>
            <a:ext cx="9202451" cy="2736304"/>
          </a:xfrm>
          <a:prstGeom prst="rect">
            <a:avLst/>
          </a:prstGeom>
        </p:spPr>
      </p:pic>
    </p:spTree>
    <p:extLst>
      <p:ext uri="{BB962C8B-B14F-4D97-AF65-F5344CB8AC3E}">
        <p14:creationId xmlns:p14="http://schemas.microsoft.com/office/powerpoint/2010/main" val="1316243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14988"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Clothes</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162433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Food</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259632" y="1412776"/>
            <a:ext cx="6624736" cy="4416491"/>
          </a:xfrm>
          <a:prstGeom prst="rect">
            <a:avLst/>
          </a:prstGeom>
        </p:spPr>
      </p:pic>
    </p:spTree>
    <p:extLst>
      <p:ext uri="{BB962C8B-B14F-4D97-AF65-F5344CB8AC3E}">
        <p14:creationId xmlns:p14="http://schemas.microsoft.com/office/powerpoint/2010/main" val="2204905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4614" y="-120215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Lent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740066"/>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Religious Rituals Today</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498600"/>
            <a:ext cx="9144000" cy="3857625"/>
          </a:xfrm>
          <a:prstGeom prst="rect">
            <a:avLst/>
          </a:prstGeom>
        </p:spPr>
      </p:pic>
    </p:spTree>
    <p:extLst>
      <p:ext uri="{BB962C8B-B14F-4D97-AF65-F5344CB8AC3E}">
        <p14:creationId xmlns:p14="http://schemas.microsoft.com/office/powerpoint/2010/main" val="2204905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927" y="1700808"/>
            <a:ext cx="9168341" cy="51571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844824"/>
          </a:xfrm>
          <a:effectLst>
            <a:outerShdw blurRad="63500" dist="35921" dir="2700000" algn="ctr" rotWithShape="0">
              <a:schemeClr val="tx2">
                <a:alpha val="74998"/>
              </a:schemeClr>
            </a:outerShdw>
          </a:effectLst>
          <a:extLst/>
        </p:spPr>
        <p:txBody>
          <a:bodyPr anchor="t"/>
          <a:lstStyle/>
          <a:p>
            <a:pPr>
              <a:defRPr/>
            </a:pPr>
            <a:r>
              <a:rPr lang="en-US" sz="5400" b="1" dirty="0" smtClean="0">
                <a:effectLst>
                  <a:glow rad="127000">
                    <a:schemeClr val="tx1"/>
                  </a:glow>
                </a:effectLst>
                <a:latin typeface="Arial" charset="0"/>
                <a:ea typeface="ＭＳ Ｐゴシック" charset="0"/>
                <a:cs typeface="ＭＳ Ｐゴシック" charset="0"/>
              </a:rPr>
              <a:t>Do you prioritize rituals over justice?</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8295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484784"/>
          </a:xfrm>
          <a:effectLst>
            <a:outerShdw blurRad="63500" dist="35921" dir="2700000" algn="ctr" rotWithShape="0">
              <a:schemeClr val="tx2">
                <a:alpha val="74998"/>
              </a:schemeClr>
            </a:outerShdw>
          </a:effectLst>
          <a:extLst/>
        </p:spPr>
        <p:txBody>
          <a:bodyPr anchor="ctr"/>
          <a:lstStyle/>
          <a:p>
            <a:pPr marL="635000" indent="-635000" algn="l">
              <a:defRPr/>
            </a:pPr>
            <a:r>
              <a:rPr lang="en-US" sz="5400" b="1" dirty="0" smtClean="0">
                <a:effectLst>
                  <a:glow rad="127000">
                    <a:schemeClr val="tx1"/>
                  </a:glow>
                </a:effectLst>
                <a:latin typeface="Arial" charset="0"/>
                <a:ea typeface="ＭＳ Ｐゴシック" charset="0"/>
                <a:cs typeface="ＭＳ Ｐゴシック" charset="0"/>
              </a:rPr>
              <a:t>I</a:t>
            </a:r>
            <a:r>
              <a:rPr lang="en-US" sz="5400" b="1" dirty="0">
                <a:effectLst>
                  <a:glow rad="127000">
                    <a:schemeClr val="tx1"/>
                  </a:glow>
                </a:effectLst>
                <a:latin typeface="Arial" charset="0"/>
                <a:ea typeface="ＭＳ Ｐゴシック" charset="0"/>
                <a:cs typeface="ＭＳ Ｐゴシック" charset="0"/>
              </a:rPr>
              <a:t>. The </a:t>
            </a:r>
            <a:r>
              <a:rPr lang="en-US" sz="5400" b="1" dirty="0" smtClean="0">
                <a:effectLst>
                  <a:glow rad="127000">
                    <a:schemeClr val="tx1"/>
                  </a:glow>
                </a:effectLst>
                <a:latin typeface="Arial" charset="0"/>
                <a:ea typeface="ＭＳ Ｐゴシック" charset="0"/>
                <a:cs typeface="ＭＳ Ｐゴシック" charset="0"/>
              </a:rPr>
              <a:t>Charge</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714821"/>
            <a:ext cx="9144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35000" indent="-635000">
              <a:defRPr/>
            </a:pPr>
            <a:r>
              <a:rPr lang="en-US" sz="4800" b="1" dirty="0" smtClean="0">
                <a:effectLst>
                  <a:glow rad="127000">
                    <a:schemeClr val="tx1"/>
                  </a:glow>
                </a:effectLst>
                <a:latin typeface="Arial" charset="0"/>
                <a:ea typeface="ＭＳ Ｐゴシック" charset="0"/>
                <a:cs typeface="ＭＳ Ｐゴシック" charset="0"/>
              </a:rPr>
              <a:t>God</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people do not </a:t>
            </a:r>
            <a:r>
              <a:rPr lang="en-US" sz="4800" b="1" dirty="0" smtClean="0">
                <a:solidFill>
                  <a:srgbClr val="FFFF00"/>
                </a:solidFill>
                <a:effectLst>
                  <a:glow rad="127000">
                    <a:schemeClr val="tx1"/>
                  </a:glow>
                </a:effectLst>
                <a:latin typeface="Arial" charset="0"/>
                <a:ea typeface="ＭＳ Ｐゴシック" charset="0"/>
                <a:cs typeface="ＭＳ Ｐゴシック" charset="0"/>
              </a:rPr>
              <a:t>know</a:t>
            </a:r>
            <a:r>
              <a:rPr lang="en-US" sz="4800" b="1" dirty="0" smtClean="0">
                <a:effectLst>
                  <a:glow rad="127000">
                    <a:schemeClr val="tx1"/>
                  </a:glow>
                </a:effectLst>
                <a:latin typeface="Arial" charset="0"/>
                <a:ea typeface="ＭＳ Ｐゴシック" charset="0"/>
                <a:cs typeface="ＭＳ Ｐゴシック" charset="0"/>
              </a:rPr>
              <a:t> him (1:2-4)!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24345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2" r="6018"/>
          <a:stretch/>
        </p:blipFill>
        <p:spPr>
          <a:xfrm>
            <a:off x="0" y="-171400"/>
            <a:ext cx="9144000" cy="70248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9144000" cy="3501008"/>
          </a:xfrm>
          <a:effectLst>
            <a:outerShdw blurRad="63500" dist="35921" dir="2700000" algn="ctr" rotWithShape="0">
              <a:schemeClr val="tx2">
                <a:alpha val="74998"/>
              </a:schemeClr>
            </a:outerShdw>
          </a:effectLst>
          <a:extLst/>
        </p:spPr>
        <p:txBody>
          <a:bodyPr anchor="t"/>
          <a:lstStyle/>
          <a:p>
            <a:pPr algn="l">
              <a:defRPr/>
            </a:pPr>
            <a:r>
              <a:rPr lang="en-US" sz="5400" b="1" dirty="0" smtClean="0">
                <a:effectLst>
                  <a:glow rad="127000">
                    <a:schemeClr val="tx1"/>
                  </a:glow>
                </a:effectLst>
                <a:latin typeface="Arial" charset="0"/>
                <a:ea typeface="ＭＳ Ｐゴシック" charset="0"/>
                <a:cs typeface="ＭＳ Ｐゴシック" charset="0"/>
              </a:rPr>
              <a:t>II</a:t>
            </a:r>
            <a:r>
              <a:rPr lang="en-US" sz="5400" b="1" dirty="0">
                <a:effectLst>
                  <a:glow rad="127000">
                    <a:schemeClr val="tx1"/>
                  </a:glow>
                </a:effectLst>
                <a:latin typeface="Arial" charset="0"/>
                <a:ea typeface="ＭＳ Ｐゴシック" charset="0"/>
                <a:cs typeface="ＭＳ Ｐゴシック" charset="0"/>
              </a:rPr>
              <a:t>. The </a:t>
            </a:r>
            <a:r>
              <a:rPr lang="en-US" sz="5400" b="1" dirty="0" smtClean="0">
                <a:effectLst>
                  <a:glow rad="127000">
                    <a:schemeClr val="tx1"/>
                  </a:glow>
                </a:effectLst>
                <a:latin typeface="Arial" charset="0"/>
                <a:ea typeface="ＭＳ Ｐゴシック" charset="0"/>
                <a:cs typeface="ＭＳ Ｐゴシック" charset="0"/>
              </a:rPr>
              <a:t>Evidence</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7385"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00"/>
                </a:solidFill>
                <a:effectLst>
                  <a:glow rad="127000">
                    <a:schemeClr val="tx1"/>
                  </a:glow>
                </a:effectLst>
                <a:latin typeface="Arial" charset="0"/>
                <a:ea typeface="ＭＳ Ｐゴシック" charset="0"/>
                <a:cs typeface="ＭＳ Ｐゴシック" charset="0"/>
              </a:rPr>
              <a:t>Rituals</a:t>
            </a:r>
            <a:r>
              <a:rPr lang="en-US" sz="4800" b="1" dirty="0" smtClean="0">
                <a:effectLst>
                  <a:glow rad="127000">
                    <a:schemeClr val="tx1"/>
                  </a:glow>
                </a:effectLst>
                <a:latin typeface="Arial" charset="0"/>
                <a:ea typeface="ＭＳ Ｐゴシック" charset="0"/>
                <a:cs typeface="ＭＳ Ｐゴシック" charset="0"/>
              </a:rPr>
              <a:t> with injustices shows </a:t>
            </a:r>
            <a:r>
              <a:rPr lang="en-US" sz="4800" b="1" dirty="0" smtClean="0">
                <a:effectLst>
                  <a:glow rad="127000">
                    <a:schemeClr val="tx1"/>
                  </a:glow>
                </a:effectLst>
                <a:latin typeface="Arial" charset="0"/>
                <a:ea typeface="ＭＳ Ｐゴシック" charset="0"/>
                <a:cs typeface="ＭＳ Ｐゴシック" charset="0"/>
              </a:rPr>
              <a:t>God</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people guilty (1:5-15).</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833057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23527" y="0"/>
            <a:ext cx="8804099" cy="1196752"/>
          </a:xfrm>
          <a:effectLst>
            <a:outerShdw blurRad="63500" dist="35921" dir="2700000" algn="ctr" rotWithShape="0">
              <a:schemeClr val="tx2">
                <a:alpha val="74998"/>
              </a:schemeClr>
            </a:outerShdw>
          </a:effectLst>
          <a:extLst/>
        </p:spPr>
        <p:txBody>
          <a:bodyPr anchor="ctr"/>
          <a:lstStyle/>
          <a:p>
            <a:pPr algn="l">
              <a:defRPr/>
            </a:pPr>
            <a:r>
              <a:rPr lang="en-US" sz="5400" b="1" dirty="0" smtClean="0">
                <a:effectLst>
                  <a:glow rad="127000">
                    <a:schemeClr val="tx1"/>
                  </a:glow>
                </a:effectLst>
                <a:latin typeface="Arial" charset="0"/>
                <a:ea typeface="ＭＳ Ｐゴシック" charset="0"/>
                <a:cs typeface="ＭＳ Ｐゴシック" charset="0"/>
              </a:rPr>
              <a:t>III. The Verdict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When </a:t>
            </a:r>
            <a:r>
              <a:rPr lang="en-US" b="1" dirty="0">
                <a:solidFill>
                  <a:srgbClr val="FFFFFF"/>
                </a:solidFill>
                <a:effectLst>
                  <a:glow rad="127000">
                    <a:srgbClr val="000000"/>
                  </a:glow>
                </a:effectLst>
                <a:latin typeface="Arial" charset="0"/>
                <a:ea typeface="ＭＳ Ｐゴシック" charset="0"/>
                <a:cs typeface="ＭＳ Ｐゴシック" charset="0"/>
              </a:rPr>
              <a:t>rituals replace relationship, repent for </a:t>
            </a:r>
            <a:r>
              <a:rPr lang="en-US" b="1" dirty="0">
                <a:solidFill>
                  <a:srgbClr val="FFFF00"/>
                </a:solidFill>
                <a:effectLst>
                  <a:glow rad="127000">
                    <a:srgbClr val="000000"/>
                  </a:glow>
                </a:effectLst>
                <a:latin typeface="Arial" charset="0"/>
                <a:ea typeface="ＭＳ Ｐゴシック" charset="0"/>
                <a:cs typeface="ＭＳ Ｐゴシック" charset="0"/>
              </a:rPr>
              <a:t>restoration</a:t>
            </a:r>
            <a:r>
              <a:rPr lang="en-US" b="1" dirty="0">
                <a:solidFill>
                  <a:srgbClr val="FFFFFF"/>
                </a:solidFill>
                <a:effectLst>
                  <a:glow rad="127000">
                    <a:srgbClr val="000000"/>
                  </a:glow>
                </a:effectLst>
                <a:latin typeface="Arial" charset="0"/>
                <a:ea typeface="ＭＳ Ｐゴシック" charset="0"/>
                <a:cs typeface="ＭＳ Ｐゴシック" charset="0"/>
              </a:rPr>
              <a:t> (1:16-31</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245936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Supreme Court, Singapore</a:t>
            </a:r>
            <a:endParaRPr lang="en-US" sz="54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35684" y="1196752"/>
            <a:ext cx="9179684" cy="5644158"/>
          </a:xfrm>
          <a:prstGeom prst="rect">
            <a:avLst/>
          </a:prstGeom>
        </p:spPr>
      </p:pic>
    </p:spTree>
    <p:extLst>
      <p:ext uri="{BB962C8B-B14F-4D97-AF65-F5344CB8AC3E}">
        <p14:creationId xmlns:p14="http://schemas.microsoft.com/office/powerpoint/2010/main" val="25545126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7384"/>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Isaiah</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Key Idea</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Judgment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452</a:t>
            </a:r>
          </a:p>
          <a:p>
            <a:pPr algn="ctr" defTabSz="457200" fontAlgn="auto">
              <a:spcBef>
                <a:spcPts val="0"/>
              </a:spcBef>
              <a:spcAft>
                <a:spcPts val="0"/>
              </a:spcAft>
            </a:pPr>
            <a:r>
              <a:rPr lang="en-US" altLang="zh-CN" b="1" dirty="0" smtClean="0">
                <a:solidFill>
                  <a:prstClr val="white"/>
                </a:solidFill>
                <a:effectLst>
                  <a:outerShdw blurRad="50800" dist="38100" dir="2700000" algn="tl" rotWithShape="0">
                    <a:srgbClr val="000000">
                      <a:alpha val="96000"/>
                    </a:srgbClr>
                  </a:outerShdw>
                </a:effectLst>
                <a:latin typeface="Arial"/>
                <a:cs typeface="Arial"/>
              </a:rPr>
              <a:t>343</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smtClean="0">
                <a:solidFill>
                  <a:srgbClr val="FFFFFF"/>
                </a:solidFill>
                <a:effectLst>
                  <a:glow rad="127000">
                    <a:srgbClr val="000000"/>
                  </a:glow>
                </a:effectLst>
                <a:latin typeface="Arial" charset="0"/>
                <a:ea typeface="ＭＳ Ｐゴシック" charset="0"/>
                <a:cs typeface="ＭＳ Ｐゴシック" charset="0"/>
              </a:rPr>
              <a:t>Salvation</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10" name="Rectangle 2"/>
          <p:cNvSpPr txBox="1">
            <a:spLocks noChangeArrowheads="1"/>
          </p:cNvSpPr>
          <p:nvPr/>
        </p:nvSpPr>
        <p:spPr bwMode="auto">
          <a:xfrm>
            <a:off x="-5493" y="4725144"/>
            <a:ext cx="9144000" cy="19178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The blessing of restoration after judgment exhorted Judah to aid the oppressed (1:16-31</a:t>
            </a:r>
            <a:r>
              <a:rPr lang="en-US" sz="4800" b="1" dirty="0" smtClean="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3224123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6666"/>
          <a:stretch/>
        </p:blipFill>
        <p:spPr>
          <a:xfrm>
            <a:off x="3943" y="0"/>
            <a:ext cx="9140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5589240"/>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God will follow his judgment against </a:t>
            </a:r>
            <a:r>
              <a:rPr lang="en-US" sz="5400" b="1" dirty="0" smtClean="0">
                <a:effectLst>
                  <a:glow rad="127000">
                    <a:schemeClr val="tx1"/>
                  </a:glow>
                </a:effectLst>
                <a:latin typeface="Arial" charset="0"/>
                <a:ea typeface="ＭＳ Ｐゴシック" charset="0"/>
                <a:cs typeface="ＭＳ Ｐゴシック" charset="0"/>
              </a:rPr>
              <a:t>Jerusalem</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effectLst>
                  <a:glow rad="127000">
                    <a:schemeClr val="tx1"/>
                  </a:glow>
                </a:effectLst>
                <a:latin typeface="Arial" charset="0"/>
                <a:ea typeface="ＭＳ Ｐゴシック" charset="0"/>
                <a:cs typeface="ＭＳ Ｐゴシック" charset="0"/>
              </a:rPr>
              <a:t>injustices and idolatry with restoring the city [when Messiah rules] (1:21-31)</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353546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06" y="15033"/>
            <a:ext cx="9146106" cy="68595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724128" y="0"/>
            <a:ext cx="3419872" cy="6669360"/>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should we respond to an all-knowing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who takes us to </a:t>
            </a:r>
            <a:r>
              <a:rPr lang="en-US" sz="4800" b="1" dirty="0" smtClean="0">
                <a:effectLst>
                  <a:glow rad="127000">
                    <a:schemeClr val="tx1"/>
                  </a:glow>
                </a:effectLst>
                <a:latin typeface="Arial" charset="0"/>
                <a:ea typeface="ＭＳ Ｐゴシック" charset="0"/>
                <a:cs typeface="ＭＳ Ｐゴシック" charset="0"/>
              </a:rPr>
              <a:t>court?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21287"/>
            <a:ext cx="9144000" cy="870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You</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057575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484784"/>
          </a:xfrm>
          <a:effectLst>
            <a:outerShdw blurRad="63500" dist="35921" dir="2700000" algn="ctr" rotWithShape="0">
              <a:schemeClr val="tx2">
                <a:alpha val="74998"/>
              </a:schemeClr>
            </a:outerShdw>
          </a:effectLst>
          <a:extLst/>
        </p:spPr>
        <p:txBody>
          <a:bodyPr anchor="ctr"/>
          <a:lstStyle/>
          <a:p>
            <a:pPr marL="635000" indent="-635000" algn="l">
              <a:defRPr/>
            </a:pPr>
            <a:r>
              <a:rPr lang="en-US" sz="5400" b="1" dirty="0" smtClean="0">
                <a:effectLst>
                  <a:glow rad="127000">
                    <a:schemeClr val="tx1"/>
                  </a:glow>
                </a:effectLst>
                <a:latin typeface="Arial" charset="0"/>
                <a:ea typeface="ＭＳ Ｐゴシック" charset="0"/>
                <a:cs typeface="ＭＳ Ｐゴシック" charset="0"/>
              </a:rPr>
              <a:t>I</a:t>
            </a:r>
            <a:r>
              <a:rPr lang="en-US" sz="5400" b="1" dirty="0">
                <a:effectLst>
                  <a:glow rad="127000">
                    <a:schemeClr val="tx1"/>
                  </a:glow>
                </a:effectLst>
                <a:latin typeface="Arial" charset="0"/>
                <a:ea typeface="ＭＳ Ｐゴシック" charset="0"/>
                <a:cs typeface="ＭＳ Ｐゴシック" charset="0"/>
              </a:rPr>
              <a:t>. The </a:t>
            </a:r>
            <a:r>
              <a:rPr lang="en-US" sz="5400" b="1" dirty="0" smtClean="0">
                <a:effectLst>
                  <a:glow rad="127000">
                    <a:schemeClr val="tx1"/>
                  </a:glow>
                </a:effectLst>
                <a:latin typeface="Arial" charset="0"/>
                <a:ea typeface="ＭＳ Ｐゴシック" charset="0"/>
                <a:cs typeface="ＭＳ Ｐゴシック" charset="0"/>
              </a:rPr>
              <a:t>Charge</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3714821"/>
            <a:ext cx="9144000" cy="3140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35000" indent="-635000">
              <a:defRPr/>
            </a:pPr>
            <a:r>
              <a:rPr lang="en-US" sz="4800" b="1" dirty="0" smtClean="0">
                <a:effectLst>
                  <a:glow rad="127000">
                    <a:schemeClr val="tx1"/>
                  </a:glow>
                </a:effectLst>
                <a:latin typeface="Arial" charset="0"/>
                <a:ea typeface="ＭＳ Ｐゴシック" charset="0"/>
                <a:cs typeface="ＭＳ Ｐゴシック" charset="0"/>
              </a:rPr>
              <a:t>God</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people do not </a:t>
            </a:r>
            <a:r>
              <a:rPr lang="en-US" sz="4800" b="1" dirty="0" smtClean="0">
                <a:solidFill>
                  <a:srgbClr val="FFFF00"/>
                </a:solidFill>
                <a:effectLst>
                  <a:glow rad="127000">
                    <a:schemeClr val="tx1"/>
                  </a:glow>
                </a:effectLst>
                <a:latin typeface="Arial" charset="0"/>
                <a:ea typeface="ＭＳ Ｐゴシック" charset="0"/>
                <a:cs typeface="ＭＳ Ｐゴシック" charset="0"/>
              </a:rPr>
              <a:t>know</a:t>
            </a:r>
            <a:r>
              <a:rPr lang="en-US" sz="4800" b="1" dirty="0" smtClean="0">
                <a:effectLst>
                  <a:glow rad="127000">
                    <a:schemeClr val="tx1"/>
                  </a:glow>
                </a:effectLst>
                <a:latin typeface="Arial" charset="0"/>
                <a:ea typeface="ＭＳ Ｐゴシック" charset="0"/>
                <a:cs typeface="ＭＳ Ｐゴシック" charset="0"/>
              </a:rPr>
              <a:t> him (1:2-4)!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517742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62" r="6018"/>
          <a:stretch/>
        </p:blipFill>
        <p:spPr>
          <a:xfrm>
            <a:off x="0" y="-171400"/>
            <a:ext cx="9144000" cy="70248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0"/>
            <a:ext cx="9144000" cy="3501008"/>
          </a:xfrm>
          <a:effectLst>
            <a:outerShdw blurRad="63500" dist="35921" dir="2700000" algn="ctr" rotWithShape="0">
              <a:schemeClr val="tx2">
                <a:alpha val="74998"/>
              </a:schemeClr>
            </a:outerShdw>
          </a:effectLst>
          <a:extLst/>
        </p:spPr>
        <p:txBody>
          <a:bodyPr anchor="t"/>
          <a:lstStyle/>
          <a:p>
            <a:pPr algn="l">
              <a:defRPr/>
            </a:pPr>
            <a:r>
              <a:rPr lang="en-US" sz="5400" b="1" dirty="0" smtClean="0">
                <a:effectLst>
                  <a:glow rad="127000">
                    <a:schemeClr val="tx1"/>
                  </a:glow>
                </a:effectLst>
                <a:latin typeface="Arial" charset="0"/>
                <a:ea typeface="ＭＳ Ｐゴシック" charset="0"/>
                <a:cs typeface="ＭＳ Ｐゴシック" charset="0"/>
              </a:rPr>
              <a:t>II</a:t>
            </a:r>
            <a:r>
              <a:rPr lang="en-US" sz="5400" b="1" dirty="0">
                <a:effectLst>
                  <a:glow rad="127000">
                    <a:schemeClr val="tx1"/>
                  </a:glow>
                </a:effectLst>
                <a:latin typeface="Arial" charset="0"/>
                <a:ea typeface="ＭＳ Ｐゴシック" charset="0"/>
                <a:cs typeface="ＭＳ Ｐゴシック" charset="0"/>
              </a:rPr>
              <a:t>. The </a:t>
            </a:r>
            <a:r>
              <a:rPr lang="en-US" sz="5400" b="1" dirty="0" smtClean="0">
                <a:effectLst>
                  <a:glow rad="127000">
                    <a:schemeClr val="tx1"/>
                  </a:glow>
                </a:effectLst>
                <a:latin typeface="Arial" charset="0"/>
                <a:ea typeface="ＭＳ Ｐゴシック" charset="0"/>
                <a:cs typeface="ＭＳ Ｐゴシック" charset="0"/>
              </a:rPr>
              <a:t>Evidence</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7385" y="4725144"/>
            <a:ext cx="9144000" cy="21328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solidFill>
                  <a:srgbClr val="FFFF00"/>
                </a:solidFill>
                <a:effectLst>
                  <a:glow rad="127000">
                    <a:schemeClr val="tx1"/>
                  </a:glow>
                </a:effectLst>
                <a:latin typeface="Arial" charset="0"/>
                <a:ea typeface="ＭＳ Ｐゴシック" charset="0"/>
                <a:cs typeface="ＭＳ Ｐゴシック" charset="0"/>
              </a:rPr>
              <a:t>Rituals</a:t>
            </a:r>
            <a:r>
              <a:rPr lang="en-US" sz="4800" b="1" dirty="0" smtClean="0">
                <a:effectLst>
                  <a:glow rad="127000">
                    <a:schemeClr val="tx1"/>
                  </a:glow>
                </a:effectLst>
                <a:latin typeface="Arial" charset="0"/>
                <a:ea typeface="ＭＳ Ｐゴシック" charset="0"/>
                <a:cs typeface="ＭＳ Ｐゴシック" charset="0"/>
              </a:rPr>
              <a:t> with injustices shows </a:t>
            </a:r>
            <a:r>
              <a:rPr lang="en-US" sz="4800" b="1" dirty="0" smtClean="0">
                <a:effectLst>
                  <a:glow rad="127000">
                    <a:schemeClr val="tx1"/>
                  </a:glow>
                </a:effectLst>
                <a:latin typeface="Arial" charset="0"/>
                <a:ea typeface="ＭＳ Ｐゴシック" charset="0"/>
                <a:cs typeface="ＭＳ Ｐゴシック" charset="0"/>
              </a:rPr>
              <a:t>God</a:t>
            </a:r>
            <a:r>
              <a:rPr lang="fr-FR" sz="4800" b="1" dirty="0" smtClean="0">
                <a:effectLst>
                  <a:glow rad="127000">
                    <a:schemeClr val="tx1"/>
                  </a:glow>
                </a:effectLst>
                <a:latin typeface="Arial" charset="0"/>
                <a:ea typeface="ＭＳ Ｐゴシック" charset="0"/>
                <a:cs typeface="ＭＳ Ｐゴシック" charset="0"/>
              </a:rPr>
              <a:t>'</a:t>
            </a:r>
            <a:r>
              <a:rPr lang="en-US" sz="4800" b="1" dirty="0" smtClean="0">
                <a:effectLst>
                  <a:glow rad="127000">
                    <a:schemeClr val="tx1"/>
                  </a:glow>
                </a:effectLst>
                <a:latin typeface="Arial" charset="0"/>
                <a:ea typeface="ＭＳ Ｐゴシック" charset="0"/>
                <a:cs typeface="ＭＳ Ｐゴシック" charset="0"/>
              </a:rPr>
              <a:t>s </a:t>
            </a:r>
            <a:r>
              <a:rPr lang="en-US" sz="4800" b="1" dirty="0" smtClean="0">
                <a:effectLst>
                  <a:glow rad="127000">
                    <a:schemeClr val="tx1"/>
                  </a:glow>
                </a:effectLst>
                <a:latin typeface="Arial" charset="0"/>
                <a:ea typeface="ＭＳ Ｐゴシック" charset="0"/>
                <a:cs typeface="ＭＳ Ｐゴシック" charset="0"/>
              </a:rPr>
              <a:t>people guilty (1:5-15).</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539062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23527" y="0"/>
            <a:ext cx="8804099" cy="1196752"/>
          </a:xfrm>
          <a:effectLst>
            <a:outerShdw blurRad="63500" dist="35921" dir="2700000" algn="ctr" rotWithShape="0">
              <a:schemeClr val="tx2">
                <a:alpha val="74998"/>
              </a:schemeClr>
            </a:outerShdw>
          </a:effectLst>
          <a:extLst/>
        </p:spPr>
        <p:txBody>
          <a:bodyPr anchor="ctr"/>
          <a:lstStyle/>
          <a:p>
            <a:pPr algn="l">
              <a:defRPr/>
            </a:pPr>
            <a:r>
              <a:rPr lang="en-US" sz="5400" b="1" dirty="0" smtClean="0">
                <a:effectLst>
                  <a:glow rad="127000">
                    <a:schemeClr val="tx1"/>
                  </a:glow>
                </a:effectLst>
                <a:latin typeface="Arial" charset="0"/>
                <a:ea typeface="ＭＳ Ｐゴシック" charset="0"/>
                <a:cs typeface="ＭＳ Ｐゴシック" charset="0"/>
              </a:rPr>
              <a:t>III. The Verdict</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When </a:t>
            </a:r>
            <a:r>
              <a:rPr lang="en-US" b="1" dirty="0">
                <a:solidFill>
                  <a:srgbClr val="FFFFFF"/>
                </a:solidFill>
                <a:effectLst>
                  <a:glow rad="127000">
                    <a:srgbClr val="000000"/>
                  </a:glow>
                </a:effectLst>
                <a:latin typeface="Arial" charset="0"/>
                <a:ea typeface="ＭＳ Ｐゴシック" charset="0"/>
                <a:cs typeface="ＭＳ Ｐゴシック" charset="0"/>
              </a:rPr>
              <a:t>rituals replace relationship, repent for </a:t>
            </a:r>
            <a:r>
              <a:rPr lang="en-US" b="1" dirty="0">
                <a:solidFill>
                  <a:srgbClr val="FFFF00"/>
                </a:solidFill>
                <a:effectLst>
                  <a:glow rad="127000">
                    <a:srgbClr val="000000"/>
                  </a:glow>
                </a:effectLst>
                <a:latin typeface="Arial" charset="0"/>
                <a:ea typeface="ＭＳ Ｐゴシック" charset="0"/>
                <a:cs typeface="ＭＳ Ｐゴシック" charset="0"/>
              </a:rPr>
              <a:t>restoration</a:t>
            </a:r>
            <a:r>
              <a:rPr lang="en-US" b="1" dirty="0">
                <a:solidFill>
                  <a:srgbClr val="FFFFFF"/>
                </a:solidFill>
                <a:effectLst>
                  <a:glow rad="127000">
                    <a:srgbClr val="000000"/>
                  </a:glow>
                </a:effectLst>
                <a:latin typeface="Arial" charset="0"/>
                <a:ea typeface="ＭＳ Ｐゴシック" charset="0"/>
                <a:cs typeface="ＭＳ Ｐゴシック" charset="0"/>
              </a:rPr>
              <a:t> (1:16-31</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1626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23527" y="0"/>
            <a:ext cx="8804099"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The 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When </a:t>
            </a:r>
            <a:r>
              <a:rPr lang="en-US" b="1" dirty="0">
                <a:solidFill>
                  <a:srgbClr val="FFFFFF"/>
                </a:solidFill>
                <a:effectLst>
                  <a:glow rad="127000">
                    <a:srgbClr val="000000"/>
                  </a:glow>
                </a:effectLst>
                <a:latin typeface="Arial" charset="0"/>
                <a:ea typeface="ＭＳ Ｐゴシック" charset="0"/>
                <a:cs typeface="ＭＳ Ｐゴシック" charset="0"/>
              </a:rPr>
              <a:t>rituals replace relationship, repent for </a:t>
            </a:r>
            <a:r>
              <a:rPr lang="en-US" b="1" dirty="0" smtClean="0">
                <a:solidFill>
                  <a:srgbClr val="FFFF00"/>
                </a:solidFill>
                <a:effectLst>
                  <a:glow rad="127000">
                    <a:srgbClr val="000000"/>
                  </a:glow>
                </a:effectLst>
                <a:latin typeface="Arial" charset="0"/>
                <a:ea typeface="ＭＳ Ｐゴシック" charset="0"/>
                <a:cs typeface="ＭＳ Ｐゴシック" charset="0"/>
              </a:rPr>
              <a:t>restoration</a:t>
            </a:r>
            <a:r>
              <a:rPr lang="en-US" b="1" dirty="0" smtClean="0">
                <a:solidFill>
                  <a:srgbClr val="FFFFFF"/>
                </a:solidFill>
                <a:effectLst>
                  <a:glow rad="127000">
                    <a:srgbClr val="000000"/>
                  </a:glow>
                </a:effectLst>
                <a:latin typeface="Arial" charset="0"/>
                <a:ea typeface="ＭＳ Ｐゴシック" charset="0"/>
                <a:cs typeface="ＭＳ Ｐゴシック" charset="0"/>
              </a:rPr>
              <a: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1622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17500" y="25400"/>
            <a:ext cx="8509000" cy="68072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Choose Restoration!</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871" y="4077072"/>
            <a:ext cx="9144000" cy="27809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Do you know God?</a:t>
            </a:r>
          </a:p>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Security in Ritual?</a:t>
            </a:r>
          </a:p>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Sin of Injustice?</a:t>
            </a:r>
          </a:p>
        </p:txBody>
      </p:sp>
    </p:spTree>
    <p:extLst>
      <p:ext uri="{BB962C8B-B14F-4D97-AF65-F5344CB8AC3E}">
        <p14:creationId xmlns:p14="http://schemas.microsoft.com/office/powerpoint/2010/main" val="137235387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8631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1" name="Rectangle 1026"/>
          <p:cNvSpPr>
            <a:spLocks noGrp="1" noChangeArrowheads="1"/>
          </p:cNvSpPr>
          <p:nvPr>
            <p:ph type="ctrTitle"/>
          </p:nvPr>
        </p:nvSpPr>
        <p:spPr>
          <a:xfrm>
            <a:off x="0" y="6172200"/>
            <a:ext cx="9144000" cy="685800"/>
          </a:xfrm>
        </p:spPr>
        <p:txBody>
          <a:bodyPr/>
          <a:lstStyle/>
          <a:p>
            <a:pPr eaLnBrk="1" hangingPunct="1"/>
            <a:r>
              <a:rPr lang="en-US" sz="3200" b="1" dirty="0">
                <a:latin typeface="Arial" charset="0"/>
                <a:ea typeface="ＭＳ Ｐゴシック" charset="0"/>
                <a:cs typeface="ＭＳ Ｐゴシック" charset="0"/>
              </a:rPr>
              <a:t>OT </a:t>
            </a:r>
            <a:r>
              <a:rPr lang="en-US" sz="3200" b="1" dirty="0" smtClean="0">
                <a:latin typeface="Arial" charset="0"/>
                <a:ea typeface="ＭＳ Ｐゴシック" charset="0"/>
                <a:cs typeface="ＭＳ Ｐゴシック" charset="0"/>
              </a:rPr>
              <a:t>Sermons link </a:t>
            </a:r>
            <a:r>
              <a:rPr lang="en-US" sz="3200" b="1" dirty="0">
                <a:latin typeface="Arial" charset="0"/>
                <a:ea typeface="ＭＳ Ｐゴシック" charset="0"/>
                <a:cs typeface="ＭＳ Ｐゴシック" charset="0"/>
              </a:rPr>
              <a:t>at biblestudydownloads.com</a:t>
            </a:r>
            <a:endParaRPr lang="en-US" sz="1100" b="1" dirty="0">
              <a:latin typeface="Arial" charset="0"/>
              <a:ea typeface="ＭＳ Ｐゴシック" charset="0"/>
              <a:cs typeface="ＭＳ Ｐゴシック" charset="0"/>
            </a:endParaRPr>
          </a:p>
        </p:txBody>
      </p:sp>
      <p:pic>
        <p:nvPicPr>
          <p:cNvPr id="1136642"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43"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algn="ctr" defTabSz="914400" eaLnBrk="1" hangingPunct="1"/>
            <a:r>
              <a:rPr lang="en-US" sz="3600" b="1">
                <a:solidFill>
                  <a:srgbClr val="FFFFFF"/>
                </a:solidFill>
                <a:cs typeface="Arial" charset="0"/>
              </a:rPr>
              <a:t>Download this presentation for free!</a:t>
            </a:r>
            <a:endParaRPr lang="en-US" sz="1200" b="1">
              <a:solidFill>
                <a:srgbClr val="FFFFFF"/>
              </a:solidFill>
              <a:cs typeface="Arial" charset="0"/>
            </a:endParaRPr>
          </a:p>
        </p:txBody>
      </p:sp>
    </p:spTree>
    <p:extLst>
      <p:ext uri="{BB962C8B-B14F-4D97-AF65-F5344CB8AC3E}">
        <p14:creationId xmlns:p14="http://schemas.microsoft.com/office/powerpoint/2010/main" val="358341979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539552" y="1412776"/>
            <a:ext cx="8001000" cy="44958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The Justice System</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999211"/>
            <a:ext cx="9144000" cy="8620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smtClean="0">
                <a:solidFill>
                  <a:srgbClr val="FFFFFF"/>
                </a:solidFill>
                <a:effectLst>
                  <a:glow rad="127000">
                    <a:srgbClr val="000000"/>
                  </a:glow>
                </a:effectLst>
                <a:latin typeface="Arial" charset="0"/>
                <a:ea typeface="ＭＳ Ｐゴシック" charset="0"/>
                <a:cs typeface="ＭＳ Ｐゴシック" charset="0"/>
              </a:rPr>
              <a:t>Does it give justice?</a:t>
            </a:r>
            <a:endParaRPr lang="en-US"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01265326"/>
      </p:ext>
    </p:extLst>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26" y="0"/>
            <a:ext cx="9145541" cy="60212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188640"/>
            <a:ext cx="9144000" cy="1196752"/>
          </a:xfrm>
          <a:effectLst>
            <a:outerShdw blurRad="63500" dist="35921" dir="2700000" algn="ctr" rotWithShape="0">
              <a:schemeClr val="tx2">
                <a:alpha val="74998"/>
              </a:schemeClr>
            </a:outerShdw>
          </a:effectLst>
          <a:extLst/>
        </p:spPr>
        <p:txBody>
          <a:bodyPr anchor="ctr"/>
          <a:lstStyle/>
          <a:p>
            <a:pPr>
              <a:defRPr/>
            </a:pPr>
            <a:r>
              <a:rPr lang="en-US" sz="5400" b="1" dirty="0" smtClean="0">
                <a:effectLst>
                  <a:glow rad="127000">
                    <a:schemeClr val="tx1"/>
                  </a:glow>
                </a:effectLst>
                <a:latin typeface="Arial" charset="0"/>
                <a:ea typeface="ＭＳ Ｐゴシック" charset="0"/>
                <a:cs typeface="ＭＳ Ｐゴシック" charset="0"/>
              </a:rPr>
              <a:t>The Supreme Court is Not the Supreme Judge</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3399" y="6021288"/>
            <a:ext cx="9144000"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Obviously, God is.</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99982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06" y="15033"/>
            <a:ext cx="9146106" cy="68595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5724128" y="0"/>
            <a:ext cx="3419872" cy="6669360"/>
          </a:xfrm>
          <a:effectLst>
            <a:outerShdw blurRad="63500" dist="35921" dir="2700000" algn="ctr" rotWithShape="0">
              <a:schemeClr val="tx2">
                <a:alpha val="74998"/>
              </a:schemeClr>
            </a:outerShdw>
          </a:effectLst>
          <a:ex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How should we respond to an all-knowing </a:t>
            </a:r>
            <a:r>
              <a:rPr lang="en-US" sz="4800" b="1" dirty="0">
                <a:solidFill>
                  <a:srgbClr val="FFFF00"/>
                </a:solidFill>
                <a:effectLst>
                  <a:glow rad="127000">
                    <a:schemeClr val="tx1"/>
                  </a:glow>
                </a:effectLst>
                <a:latin typeface="Arial" charset="0"/>
                <a:ea typeface="ＭＳ Ｐゴシック" charset="0"/>
                <a:cs typeface="ＭＳ Ｐゴシック" charset="0"/>
              </a:rPr>
              <a:t>Judge</a:t>
            </a:r>
            <a:r>
              <a:rPr lang="en-US" sz="4800" b="1" dirty="0">
                <a:effectLst>
                  <a:glow rad="127000">
                    <a:schemeClr val="tx1"/>
                  </a:glow>
                </a:effectLst>
                <a:latin typeface="Arial" charset="0"/>
                <a:ea typeface="ＭＳ Ｐゴシック" charset="0"/>
                <a:cs typeface="ＭＳ Ｐゴシック" charset="0"/>
              </a:rPr>
              <a:t> who takes us to </a:t>
            </a:r>
            <a:r>
              <a:rPr lang="en-US" sz="4800" b="1" dirty="0" smtClean="0">
                <a:effectLst>
                  <a:glow rad="127000">
                    <a:schemeClr val="tx1"/>
                  </a:glow>
                </a:effectLst>
                <a:latin typeface="Arial" charset="0"/>
                <a:ea typeface="ＭＳ Ｐゴシック" charset="0"/>
                <a:cs typeface="ＭＳ Ｐゴシック" charset="0"/>
              </a:rPr>
              <a:t>court?</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6021287"/>
            <a:ext cx="9144000" cy="870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smtClean="0">
                <a:solidFill>
                  <a:srgbClr val="FFFFFF"/>
                </a:solidFill>
                <a:effectLst>
                  <a:glow rad="127000">
                    <a:srgbClr val="000000"/>
                  </a:glow>
                </a:effectLst>
                <a:latin typeface="Arial" charset="0"/>
                <a:ea typeface="ＭＳ Ｐゴシック" charset="0"/>
                <a:cs typeface="ＭＳ Ｐゴシック" charset="0"/>
              </a:rPr>
              <a:t>You</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445911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6537</TotalTime>
  <Words>2228</Words>
  <Application>Microsoft Macintosh PowerPoint</Application>
  <PresentationFormat>On-screen Show (4:3)</PresentationFormat>
  <Paragraphs>472</Paragraphs>
  <Slides>69</Slides>
  <Notes>67</Notes>
  <HiddenSlides>0</HiddenSlides>
  <MMClips>0</MMClips>
  <ScaleCrop>false</ScaleCrop>
  <HeadingPairs>
    <vt:vector size="4" baseType="variant">
      <vt:variant>
        <vt:lpstr>Theme</vt:lpstr>
      </vt:variant>
      <vt:variant>
        <vt:i4>15</vt:i4>
      </vt:variant>
      <vt:variant>
        <vt:lpstr>Slide Titles</vt:lpstr>
      </vt:variant>
      <vt:variant>
        <vt:i4>69</vt:i4>
      </vt:variant>
    </vt:vector>
  </HeadingPairs>
  <TitlesOfParts>
    <vt:vector size="84" baseType="lpstr">
      <vt:lpstr>Office Theme</vt:lpstr>
      <vt:lpstr>1_Office Theme</vt:lpstr>
      <vt:lpstr>4_Office Theme</vt:lpstr>
      <vt:lpstr>5_Office Theme</vt:lpstr>
      <vt:lpstr>6_Office Theme</vt:lpstr>
      <vt:lpstr>13_Office Theme</vt:lpstr>
      <vt:lpstr>14_Office Theme</vt:lpstr>
      <vt:lpstr>88_Office Theme</vt:lpstr>
      <vt:lpstr>1_Pulse</vt:lpstr>
      <vt:lpstr>34_Office Theme</vt:lpstr>
      <vt:lpstr>Radar</vt:lpstr>
      <vt:lpstr>49_Blank Presentation</vt:lpstr>
      <vt:lpstr>7_Blank Presentation</vt:lpstr>
      <vt:lpstr>5_Blank Presentation</vt:lpstr>
      <vt:lpstr>3_Default Design</vt:lpstr>
      <vt:lpstr>Isaiah 1</vt:lpstr>
      <vt:lpstr>Christian Rituals</vt:lpstr>
      <vt:lpstr>Church Services</vt:lpstr>
      <vt:lpstr>Candles</vt:lpstr>
      <vt:lpstr>Supreme Court, Singapore</vt:lpstr>
      <vt:lpstr>Supreme Court, Singapore</vt:lpstr>
      <vt:lpstr>The Justice System</vt:lpstr>
      <vt:lpstr>The Supreme Court is Not the Supreme Judge</vt:lpstr>
      <vt:lpstr>How should we respond to an all-knowing Judge who takes us to court?</vt:lpstr>
      <vt:lpstr>Isaiah 1</vt:lpstr>
      <vt:lpstr>Who was Isaiah?</vt:lpstr>
      <vt:lpstr>Isaiah 1:1 (NIV)</vt:lpstr>
      <vt:lpstr>Divided Kingdom</vt:lpstr>
      <vt:lpstr>Placing the Prophets</vt:lpstr>
      <vt:lpstr>When Isaiah Wrote</vt:lpstr>
      <vt:lpstr>The Assyrian Threat</vt:lpstr>
      <vt:lpstr>Structure of the Old Testament</vt:lpstr>
      <vt:lpstr>Injustice</vt:lpstr>
      <vt:lpstr>Isaiah's Key Idea</vt:lpstr>
      <vt:lpstr>Key Word</vt:lpstr>
      <vt:lpstr>The Talk of the Town Today</vt:lpstr>
      <vt:lpstr>A Study of Isaiah</vt:lpstr>
      <vt:lpstr>PowerPoint Presentation</vt:lpstr>
      <vt:lpstr>Court Procedure</vt:lpstr>
      <vt:lpstr>I. The Charge</vt:lpstr>
      <vt:lpstr>The charge against Judah was not knowing the LORD by forsaking the Mosaic covenant (1:2-4). </vt:lpstr>
      <vt:lpstr>Israel Ignorant (Isa. 1:2)</vt:lpstr>
      <vt:lpstr>Israel Ignorant (Isa. 1:2)</vt:lpstr>
      <vt:lpstr>Our Three Sons</vt:lpstr>
      <vt:lpstr>The Griffiths  May 2015</vt:lpstr>
      <vt:lpstr>Israel Ignorant (Isa. 1:2)</vt:lpstr>
      <vt:lpstr>Israel Ignorant (Isa. 1:2)</vt:lpstr>
      <vt:lpstr>Do you know God?</vt:lpstr>
      <vt:lpstr>I. The Charge</vt:lpstr>
      <vt:lpstr>II. The Evidence</vt:lpstr>
      <vt:lpstr>Exhibit A</vt:lpstr>
      <vt:lpstr>Exhibit B</vt:lpstr>
      <vt:lpstr>Jewish Rituals</vt:lpstr>
      <vt:lpstr>Jewish Rituals</vt:lpstr>
      <vt:lpstr>Jewish Rituals</vt:lpstr>
      <vt:lpstr>Jewish Rituals</vt:lpstr>
      <vt:lpstr>Jewish Rituals</vt:lpstr>
      <vt:lpstr>Jewish Rituals</vt:lpstr>
      <vt:lpstr>Jewish Rituals</vt:lpstr>
      <vt:lpstr>Jewish Rituals</vt:lpstr>
      <vt:lpstr>Christian Rituals</vt:lpstr>
      <vt:lpstr>Church Services</vt:lpstr>
      <vt:lpstr>Marriage</vt:lpstr>
      <vt:lpstr>Crucifixion</vt:lpstr>
      <vt:lpstr>Baptism</vt:lpstr>
      <vt:lpstr>Prayer</vt:lpstr>
      <vt:lpstr>Lord's Supper</vt:lpstr>
      <vt:lpstr>Clothes</vt:lpstr>
      <vt:lpstr>Food</vt:lpstr>
      <vt:lpstr>Lent</vt:lpstr>
      <vt:lpstr>Do you prioritize rituals over justice?</vt:lpstr>
      <vt:lpstr>I. The Charge</vt:lpstr>
      <vt:lpstr>II. The Evidence</vt:lpstr>
      <vt:lpstr>III. The Verdict</vt:lpstr>
      <vt:lpstr>Isaiah's Key Idea</vt:lpstr>
      <vt:lpstr>God will follow his judgment against Jerusalem's injustices and idolatry with restoring the city [when Messiah rules] (1:21-31).</vt:lpstr>
      <vt:lpstr>How should we respond to an all-knowing Judge who takes us to court?</vt:lpstr>
      <vt:lpstr>I. The Charge</vt:lpstr>
      <vt:lpstr>II. The Evidence</vt:lpstr>
      <vt:lpstr>III. The Verdict</vt:lpstr>
      <vt:lpstr>The Main Idea</vt:lpstr>
      <vt:lpstr>Choose Restoration!</vt:lpstr>
      <vt:lpstr>PowerPoint Presentation</vt:lpstr>
      <vt:lpstr>OT Sermons link at biblestudydownloads.com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204</cp:revision>
  <dcterms:created xsi:type="dcterms:W3CDTF">2010-10-07T07:24:48Z</dcterms:created>
  <dcterms:modified xsi:type="dcterms:W3CDTF">2015-09-27T05:07:21Z</dcterms:modified>
</cp:coreProperties>
</file>